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82" r:id="rId3"/>
    <p:sldId id="257" r:id="rId4"/>
    <p:sldId id="258" r:id="rId5"/>
    <p:sldId id="268" r:id="rId6"/>
    <p:sldId id="269" r:id="rId7"/>
    <p:sldId id="265" r:id="rId8"/>
    <p:sldId id="267" r:id="rId9"/>
    <p:sldId id="283" r:id="rId10"/>
    <p:sldId id="262" r:id="rId11"/>
    <p:sldId id="271" r:id="rId12"/>
    <p:sldId id="284" r:id="rId13"/>
    <p:sldId id="285" r:id="rId14"/>
    <p:sldId id="260" r:id="rId15"/>
    <p:sldId id="273" r:id="rId16"/>
    <p:sldId id="286" r:id="rId17"/>
    <p:sldId id="274" r:id="rId18"/>
    <p:sldId id="278" r:id="rId19"/>
    <p:sldId id="275" r:id="rId20"/>
    <p:sldId id="277" r:id="rId21"/>
    <p:sldId id="261" r:id="rId22"/>
    <p:sldId id="264" r:id="rId23"/>
    <p:sldId id="259" r:id="rId24"/>
    <p:sldId id="279" r:id="rId25"/>
    <p:sldId id="276" r:id="rId26"/>
    <p:sldId id="280" r:id="rId27"/>
    <p:sldId id="287" r:id="rId28"/>
  </p:sldIdLst>
  <p:sldSz cx="9144000" cy="6858000" type="screen4x3"/>
  <p:notesSz cx="6858000" cy="9296400"/>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08" autoAdjust="0"/>
  </p:normalViewPr>
  <p:slideViewPr>
    <p:cSldViewPr>
      <p:cViewPr varScale="1">
        <p:scale>
          <a:sx n="96" d="100"/>
          <a:sy n="96" d="100"/>
        </p:scale>
        <p:origin x="41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a:defRPr sz="1200"/>
            </a:lvl1pPr>
          </a:lstStyle>
          <a:p>
            <a:fld id="{C3EA55E2-1B8C-45CE-AB91-9D54352AE65A}" type="datetimeFigureOut">
              <a:rPr lang="en-US" smtClean="0"/>
              <a:t>4/20/2014</a:t>
            </a:fld>
            <a:endParaRPr lang="en-US"/>
          </a:p>
        </p:txBody>
      </p:sp>
      <p:sp>
        <p:nvSpPr>
          <p:cNvPr id="4" name="Footer Placeholder 3"/>
          <p:cNvSpPr>
            <a:spLocks noGrp="1"/>
          </p:cNvSpPr>
          <p:nvPr>
            <p:ph type="ftr" sz="quarter" idx="2"/>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lIns="91440" tIns="45720" rIns="91440" bIns="45720" rtlCol="0" anchor="b"/>
          <a:lstStyle>
            <a:lvl1pPr algn="r">
              <a:defRPr sz="1200"/>
            </a:lvl1pPr>
          </a:lstStyle>
          <a:p>
            <a:fld id="{05C1B2F6-58A0-4FA8-A869-19B0411C05FF}" type="slidenum">
              <a:rPr lang="en-US" smtClean="0"/>
              <a:t>‹#›</a:t>
            </a:fld>
            <a:endParaRPr lang="en-US"/>
          </a:p>
        </p:txBody>
      </p:sp>
    </p:spTree>
    <p:extLst>
      <p:ext uri="{BB962C8B-B14F-4D97-AF65-F5344CB8AC3E}">
        <p14:creationId xmlns:p14="http://schemas.microsoft.com/office/powerpoint/2010/main" val="2518951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3177" tIns="46589" rIns="93177" bIns="46589"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884027" y="0"/>
            <a:ext cx="2972421"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536331D3-8501-4897-A0F1-65BD58C65C33}" type="datetimeFigureOut">
              <a:rPr lang="en-US"/>
              <a:pPr>
                <a:defRPr/>
              </a:pPr>
              <a:t>4/20/2014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686421" y="4416426"/>
            <a:ext cx="5485158"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675"/>
            <a:ext cx="2972421" cy="465138"/>
          </a:xfrm>
          <a:prstGeom prst="rect">
            <a:avLst/>
          </a:prstGeom>
        </p:spPr>
        <p:txBody>
          <a:bodyPr vert="horz" lIns="93177" tIns="46589" rIns="93177" bIns="46589"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884027" y="8829675"/>
            <a:ext cx="2972421"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743B71FF-A424-4E5D-91E8-5EA0A54E0724}" type="slidenum">
              <a:rPr lang="en-US"/>
              <a:pPr>
                <a:defRPr/>
              </a:pPr>
              <a:t>‹#›</a:t>
            </a:fld>
            <a:endParaRPr lang="en-US" dirty="0"/>
          </a:p>
        </p:txBody>
      </p:sp>
    </p:spTree>
    <p:extLst>
      <p:ext uri="{BB962C8B-B14F-4D97-AF65-F5344CB8AC3E}">
        <p14:creationId xmlns:p14="http://schemas.microsoft.com/office/powerpoint/2010/main" val="17290832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White-tailed deer – Pennsylvania’s State Mammal</a:t>
            </a:r>
          </a:p>
        </p:txBody>
      </p:sp>
      <p:sp>
        <p:nvSpPr>
          <p:cNvPr id="4" name="Slide Number Placeholder 3"/>
          <p:cNvSpPr>
            <a:spLocks noGrp="1"/>
          </p:cNvSpPr>
          <p:nvPr>
            <p:ph type="sldNum" sz="quarter" idx="5"/>
          </p:nvPr>
        </p:nvSpPr>
        <p:spPr/>
        <p:txBody>
          <a:bodyPr/>
          <a:lstStyle/>
          <a:p>
            <a:pPr>
              <a:defRPr/>
            </a:pPr>
            <a:fld id="{D7DEC74A-7635-41DB-BC7B-E309E1BE39C5}" type="slidenum">
              <a:rPr lang="en-US" smtClean="0"/>
              <a:pPr>
                <a:defRPr/>
              </a:pPr>
              <a:t>1</a:t>
            </a:fld>
            <a:endParaRPr lang="en-US" dirty="0"/>
          </a:p>
        </p:txBody>
      </p:sp>
    </p:spTree>
    <p:extLst>
      <p:ext uri="{BB962C8B-B14F-4D97-AF65-F5344CB8AC3E}">
        <p14:creationId xmlns:p14="http://schemas.microsoft.com/office/powerpoint/2010/main" val="184417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buFont typeface="Arial" pitchFamily="34" charset="0"/>
              <a:buChar char="•"/>
              <a:defRPr/>
            </a:pPr>
            <a:r>
              <a:rPr lang="en-US" dirty="0" smtClean="0"/>
              <a:t>  A whitetail’s keen senses help them detect danger.  </a:t>
            </a:r>
          </a:p>
          <a:p>
            <a:pPr>
              <a:buFont typeface="Arial" pitchFamily="34" charset="0"/>
              <a:buChar char="•"/>
              <a:defRPr/>
            </a:pPr>
            <a:r>
              <a:rPr lang="en-US" dirty="0" smtClean="0"/>
              <a:t>  </a:t>
            </a:r>
            <a:r>
              <a:rPr lang="en-US" b="1" dirty="0" smtClean="0"/>
              <a:t>Smell</a:t>
            </a:r>
            <a:r>
              <a:rPr lang="en-US" dirty="0" smtClean="0"/>
              <a:t> – Few animals have a better sense of smell than the whitetail.  </a:t>
            </a:r>
          </a:p>
          <a:p>
            <a:pPr lvl="1">
              <a:buFont typeface="Arial" pitchFamily="34" charset="0"/>
              <a:buChar char="•"/>
              <a:defRPr/>
            </a:pPr>
            <a:r>
              <a:rPr lang="en-US" dirty="0" smtClean="0"/>
              <a:t>A large portion of whitetail’s brain is devoted to odor reception and interpretation</a:t>
            </a:r>
          </a:p>
          <a:p>
            <a:pPr marL="0" lvl="1">
              <a:buFont typeface="Arial" pitchFamily="34" charset="0"/>
              <a:buChar char="•"/>
              <a:defRPr/>
            </a:pPr>
            <a:r>
              <a:rPr lang="en-US" dirty="0" smtClean="0"/>
              <a:t>  </a:t>
            </a:r>
            <a:r>
              <a:rPr lang="en-US" b="1" dirty="0" smtClean="0"/>
              <a:t>Vision</a:t>
            </a:r>
            <a:r>
              <a:rPr lang="en-US" dirty="0" smtClean="0"/>
              <a:t> – Whitetails have excellent vision in low light or darkness, strong peripheral vision, and can easily detect motion.  Whitetails are color-blind and have difficulty detecting stationary objects.</a:t>
            </a:r>
          </a:p>
          <a:p>
            <a:pPr lvl="1">
              <a:buFont typeface="Arial" pitchFamily="34" charset="0"/>
              <a:buChar char="•"/>
              <a:defRPr/>
            </a:pPr>
            <a:r>
              <a:rPr lang="en-US" dirty="0" smtClean="0"/>
              <a:t>The eyes are located on the sides of its head allowing it to scan nearly 180 degrees.</a:t>
            </a:r>
          </a:p>
          <a:p>
            <a:pPr lvl="1">
              <a:buFont typeface="Arial" pitchFamily="34" charset="0"/>
              <a:buChar char="•"/>
              <a:defRPr/>
            </a:pPr>
            <a:r>
              <a:rPr lang="en-US" dirty="0" smtClean="0"/>
              <a:t>A whitetail’s retina is dominated by rod or light receptor cells making it 1000 times more sensitive to light.  </a:t>
            </a:r>
          </a:p>
          <a:p>
            <a:pPr lvl="1">
              <a:buFont typeface="Arial" pitchFamily="34" charset="0"/>
              <a:buChar char="•"/>
              <a:defRPr/>
            </a:pPr>
            <a:r>
              <a:rPr lang="en-US" dirty="0" smtClean="0"/>
              <a:t>The retina also has a reflective pigment called the </a:t>
            </a:r>
            <a:r>
              <a:rPr lang="en-US" i="1" dirty="0" smtClean="0"/>
              <a:t>tepatum</a:t>
            </a:r>
            <a:r>
              <a:rPr lang="en-US" dirty="0" smtClean="0"/>
              <a:t> which reflects light back to the retina.</a:t>
            </a:r>
          </a:p>
          <a:p>
            <a:pPr lvl="1">
              <a:buFont typeface="Arial" pitchFamily="34" charset="0"/>
              <a:buChar char="•"/>
              <a:defRPr/>
            </a:pPr>
            <a:r>
              <a:rPr lang="en-US" dirty="0" smtClean="0"/>
              <a:t>The whitetail’s pupil opens much wider than a humans allowing it to gather 9 times more light</a:t>
            </a:r>
          </a:p>
          <a:p>
            <a:pPr>
              <a:buFont typeface="Arial" pitchFamily="34" charset="0"/>
              <a:buChar char="•"/>
              <a:defRPr/>
            </a:pPr>
            <a:r>
              <a:rPr lang="en-US" b="1" dirty="0" smtClean="0"/>
              <a:t>  Hearing</a:t>
            </a:r>
            <a:r>
              <a:rPr lang="en-US" dirty="0" smtClean="0"/>
              <a:t> – large, cupped external ears gather and amplify sound.</a:t>
            </a:r>
          </a:p>
          <a:p>
            <a:pPr lvl="1">
              <a:buFont typeface="Arial" pitchFamily="34" charset="0"/>
              <a:buChar char="•"/>
              <a:defRPr/>
            </a:pPr>
            <a:r>
              <a:rPr lang="en-US" dirty="0" smtClean="0"/>
              <a:t>A whitetail’s ears are able to rotate in different directions enabling it to pinpoint sources.</a:t>
            </a:r>
            <a:endParaRPr lang="en-US" dirty="0"/>
          </a:p>
        </p:txBody>
      </p:sp>
      <p:sp>
        <p:nvSpPr>
          <p:cNvPr id="4" name="Slide Number Placeholder 3"/>
          <p:cNvSpPr>
            <a:spLocks noGrp="1"/>
          </p:cNvSpPr>
          <p:nvPr>
            <p:ph type="sldNum" sz="quarter" idx="5"/>
          </p:nvPr>
        </p:nvSpPr>
        <p:spPr/>
        <p:txBody>
          <a:bodyPr/>
          <a:lstStyle/>
          <a:p>
            <a:pPr>
              <a:defRPr/>
            </a:pPr>
            <a:fld id="{0BB74F1D-1CC6-4036-AE2B-9BCBCB31CDC4}" type="slidenum">
              <a:rPr lang="en-US" smtClean="0"/>
              <a:pPr>
                <a:defRPr/>
              </a:pPr>
              <a:t>10</a:t>
            </a:fld>
            <a:endParaRPr lang="en-US" dirty="0"/>
          </a:p>
        </p:txBody>
      </p:sp>
    </p:spTree>
    <p:extLst>
      <p:ext uri="{BB962C8B-B14F-4D97-AF65-F5344CB8AC3E}">
        <p14:creationId xmlns:p14="http://schemas.microsoft.com/office/powerpoint/2010/main" val="3861293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smtClean="0"/>
              <a:t>  Whitetails can run at 40 miles per hour for short bursts and maintain speeds of 25 miles per hour for longer periods</a:t>
            </a:r>
          </a:p>
          <a:p>
            <a:pPr>
              <a:buFontTx/>
              <a:buChar char="•"/>
            </a:pPr>
            <a:r>
              <a:rPr lang="en-US" smtClean="0"/>
              <a:t>  Whitetails are also good jumpers capable of clearing obstacles up to nine feet high or 25 feet wide.</a:t>
            </a:r>
          </a:p>
        </p:txBody>
      </p:sp>
      <p:sp>
        <p:nvSpPr>
          <p:cNvPr id="4" name="Slide Number Placeholder 3"/>
          <p:cNvSpPr>
            <a:spLocks noGrp="1"/>
          </p:cNvSpPr>
          <p:nvPr>
            <p:ph type="sldNum" sz="quarter" idx="5"/>
          </p:nvPr>
        </p:nvSpPr>
        <p:spPr/>
        <p:txBody>
          <a:bodyPr/>
          <a:lstStyle/>
          <a:p>
            <a:pPr>
              <a:defRPr/>
            </a:pPr>
            <a:fld id="{FF8E9CA4-0D82-4082-89C1-85BB6F91C080}" type="slidenum">
              <a:rPr lang="en-US" smtClean="0"/>
              <a:pPr>
                <a:defRPr/>
              </a:pPr>
              <a:t>11</a:t>
            </a:fld>
            <a:endParaRPr lang="en-US" dirty="0"/>
          </a:p>
        </p:txBody>
      </p:sp>
    </p:spTree>
    <p:extLst>
      <p:ext uri="{BB962C8B-B14F-4D97-AF65-F5344CB8AC3E}">
        <p14:creationId xmlns:p14="http://schemas.microsoft.com/office/powerpoint/2010/main" val="3973349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dirty="0" smtClean="0"/>
              <a:t>This is an acquired trait.</a:t>
            </a:r>
          </a:p>
        </p:txBody>
      </p:sp>
      <p:sp>
        <p:nvSpPr>
          <p:cNvPr id="4" name="Slide Number Placeholder 3"/>
          <p:cNvSpPr>
            <a:spLocks noGrp="1"/>
          </p:cNvSpPr>
          <p:nvPr>
            <p:ph type="sldNum" sz="quarter" idx="5"/>
          </p:nvPr>
        </p:nvSpPr>
        <p:spPr/>
        <p:txBody>
          <a:bodyPr/>
          <a:lstStyle/>
          <a:p>
            <a:pPr>
              <a:defRPr/>
            </a:pPr>
            <a:fld id="{FF8E9CA4-0D82-4082-89C1-85BB6F91C080}" type="slidenum">
              <a:rPr lang="en-US" smtClean="0"/>
              <a:pPr>
                <a:defRPr/>
              </a:pPr>
              <a:t>12</a:t>
            </a:fld>
            <a:endParaRPr lang="en-US" dirty="0"/>
          </a:p>
        </p:txBody>
      </p:sp>
    </p:spTree>
    <p:extLst>
      <p:ext uri="{BB962C8B-B14F-4D97-AF65-F5344CB8AC3E}">
        <p14:creationId xmlns:p14="http://schemas.microsoft.com/office/powerpoint/2010/main" val="1986848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dirty="0" smtClean="0"/>
              <a:t>This is an </a:t>
            </a:r>
            <a:r>
              <a:rPr lang="en-US" smtClean="0"/>
              <a:t>acquired trait.</a:t>
            </a:r>
            <a:endParaRPr lang="en-US" dirty="0" smtClean="0"/>
          </a:p>
        </p:txBody>
      </p:sp>
      <p:sp>
        <p:nvSpPr>
          <p:cNvPr id="4" name="Slide Number Placeholder 3"/>
          <p:cNvSpPr>
            <a:spLocks noGrp="1"/>
          </p:cNvSpPr>
          <p:nvPr>
            <p:ph type="sldNum" sz="quarter" idx="5"/>
          </p:nvPr>
        </p:nvSpPr>
        <p:spPr/>
        <p:txBody>
          <a:bodyPr/>
          <a:lstStyle/>
          <a:p>
            <a:pPr>
              <a:defRPr/>
            </a:pPr>
            <a:fld id="{FF8E9CA4-0D82-4082-89C1-85BB6F91C080}" type="slidenum">
              <a:rPr lang="en-US" smtClean="0"/>
              <a:pPr>
                <a:defRPr/>
              </a:pPr>
              <a:t>13</a:t>
            </a:fld>
            <a:endParaRPr lang="en-US" dirty="0"/>
          </a:p>
        </p:txBody>
      </p:sp>
    </p:spTree>
    <p:extLst>
      <p:ext uri="{BB962C8B-B14F-4D97-AF65-F5344CB8AC3E}">
        <p14:creationId xmlns:p14="http://schemas.microsoft.com/office/powerpoint/2010/main" val="3074036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smtClean="0"/>
              <a:t>  Whitetails gulp food without chewing allowing them to consume large amounts of food in a short period of time.</a:t>
            </a:r>
          </a:p>
          <a:p>
            <a:pPr>
              <a:buFontTx/>
              <a:buChar char="•"/>
            </a:pPr>
            <a:r>
              <a:rPr lang="en-US" smtClean="0"/>
              <a:t>  This behavior allows them to fill up in a short period of time while avoiding the danger of predators.</a:t>
            </a:r>
          </a:p>
          <a:p>
            <a:pPr>
              <a:buFontTx/>
              <a:buChar char="•"/>
            </a:pPr>
            <a:r>
              <a:rPr lang="en-US" smtClean="0"/>
              <a:t>  Once bedded in cover, the whitetail then regurgitates the food, chews it, and swallows it allowing it to pass through the other chambers of its stomach for further digestion.</a:t>
            </a:r>
          </a:p>
          <a:p>
            <a:pPr>
              <a:buFontTx/>
              <a:buChar char="•"/>
            </a:pPr>
            <a:r>
              <a:rPr lang="en-US" smtClean="0"/>
              <a:t>  The four chambers of a deer’s stomach include (1) the rumen, (2) the reticulum, (3) the omasum, and (4) the abomasum.</a:t>
            </a:r>
          </a:p>
          <a:p>
            <a:pPr>
              <a:buFontTx/>
              <a:buChar char="•"/>
            </a:pPr>
            <a:r>
              <a:rPr lang="en-US" smtClean="0"/>
              <a:t>  The rumination process allows deer to eat a wide variety of plant material.</a:t>
            </a:r>
          </a:p>
          <a:p>
            <a:pPr>
              <a:buFontTx/>
              <a:buChar char="•"/>
            </a:pPr>
            <a:r>
              <a:rPr lang="en-US" smtClean="0"/>
              <a:t>  A Pennsylvania study, which involved the examination of food contained in the rumens of vehicle killed deer, identified 98 different plant species.</a:t>
            </a:r>
          </a:p>
        </p:txBody>
      </p:sp>
      <p:sp>
        <p:nvSpPr>
          <p:cNvPr id="4" name="Slide Number Placeholder 3"/>
          <p:cNvSpPr>
            <a:spLocks noGrp="1"/>
          </p:cNvSpPr>
          <p:nvPr>
            <p:ph type="sldNum" sz="quarter" idx="5"/>
          </p:nvPr>
        </p:nvSpPr>
        <p:spPr/>
        <p:txBody>
          <a:bodyPr/>
          <a:lstStyle/>
          <a:p>
            <a:pPr>
              <a:defRPr/>
            </a:pPr>
            <a:fld id="{ABF97EA9-031E-4D79-A0B8-83721A93A210}" type="slidenum">
              <a:rPr lang="en-US" smtClean="0"/>
              <a:pPr>
                <a:defRPr/>
              </a:pPr>
              <a:t>14</a:t>
            </a:fld>
            <a:endParaRPr lang="en-US" dirty="0"/>
          </a:p>
        </p:txBody>
      </p:sp>
    </p:spTree>
    <p:extLst>
      <p:ext uri="{BB962C8B-B14F-4D97-AF65-F5344CB8AC3E}">
        <p14:creationId xmlns:p14="http://schemas.microsoft.com/office/powerpoint/2010/main" val="2941923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smtClean="0"/>
              <a:t>  Whitetails are predominantly browsers feeding on woody plants that grow in the forest understory.</a:t>
            </a:r>
          </a:p>
          <a:p>
            <a:pPr>
              <a:buFontTx/>
              <a:buChar char="•"/>
            </a:pPr>
            <a:r>
              <a:rPr lang="en-US" smtClean="0"/>
              <a:t>  Seedlings and saplings provide food in the form of buds, leaves, and stems.</a:t>
            </a:r>
          </a:p>
          <a:p>
            <a:pPr lvl="1">
              <a:buFontTx/>
              <a:buChar char="•"/>
            </a:pPr>
            <a:endParaRPr lang="en-US" smtClean="0"/>
          </a:p>
        </p:txBody>
      </p:sp>
      <p:sp>
        <p:nvSpPr>
          <p:cNvPr id="4" name="Slide Number Placeholder 3"/>
          <p:cNvSpPr>
            <a:spLocks noGrp="1"/>
          </p:cNvSpPr>
          <p:nvPr>
            <p:ph type="sldNum" sz="quarter" idx="5"/>
          </p:nvPr>
        </p:nvSpPr>
        <p:spPr/>
        <p:txBody>
          <a:bodyPr/>
          <a:lstStyle/>
          <a:p>
            <a:pPr>
              <a:defRPr/>
            </a:pPr>
            <a:fld id="{1192BB0A-1727-4ED8-A193-E7EE51580DF1}" type="slidenum">
              <a:rPr lang="en-US" smtClean="0"/>
              <a:pPr>
                <a:defRPr/>
              </a:pPr>
              <a:t>15</a:t>
            </a:fld>
            <a:endParaRPr lang="en-US" dirty="0"/>
          </a:p>
        </p:txBody>
      </p:sp>
    </p:spTree>
    <p:extLst>
      <p:ext uri="{BB962C8B-B14F-4D97-AF65-F5344CB8AC3E}">
        <p14:creationId xmlns:p14="http://schemas.microsoft.com/office/powerpoint/2010/main" val="1029149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dirty="0" smtClean="0"/>
              <a:t>This is an acquired trait.</a:t>
            </a:r>
          </a:p>
          <a:p>
            <a:pPr lvl="1">
              <a:buFontTx/>
              <a:buChar char="•"/>
            </a:pPr>
            <a:endParaRPr lang="en-US" dirty="0" smtClean="0"/>
          </a:p>
        </p:txBody>
      </p:sp>
      <p:sp>
        <p:nvSpPr>
          <p:cNvPr id="4" name="Slide Number Placeholder 3"/>
          <p:cNvSpPr>
            <a:spLocks noGrp="1"/>
          </p:cNvSpPr>
          <p:nvPr>
            <p:ph type="sldNum" sz="quarter" idx="5"/>
          </p:nvPr>
        </p:nvSpPr>
        <p:spPr/>
        <p:txBody>
          <a:bodyPr/>
          <a:lstStyle/>
          <a:p>
            <a:pPr>
              <a:defRPr/>
            </a:pPr>
            <a:fld id="{1192BB0A-1727-4ED8-A193-E7EE51580DF1}" type="slidenum">
              <a:rPr lang="en-US" smtClean="0"/>
              <a:pPr>
                <a:defRPr/>
              </a:pPr>
              <a:t>16</a:t>
            </a:fld>
            <a:endParaRPr lang="en-US" dirty="0"/>
          </a:p>
        </p:txBody>
      </p:sp>
    </p:spTree>
    <p:extLst>
      <p:ext uri="{BB962C8B-B14F-4D97-AF65-F5344CB8AC3E}">
        <p14:creationId xmlns:p14="http://schemas.microsoft.com/office/powerpoint/2010/main" val="678851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smtClean="0"/>
              <a:t>  To set hunting regulations a biologist must determine the age structure of the herd</a:t>
            </a:r>
          </a:p>
          <a:p>
            <a:pPr>
              <a:buFontTx/>
              <a:buChar char="•"/>
            </a:pPr>
            <a:r>
              <a:rPr lang="en-US" smtClean="0"/>
              <a:t>   Fawns are deer less than one year of age.</a:t>
            </a:r>
          </a:p>
        </p:txBody>
      </p:sp>
      <p:sp>
        <p:nvSpPr>
          <p:cNvPr id="4" name="Slide Number Placeholder 3"/>
          <p:cNvSpPr>
            <a:spLocks noGrp="1"/>
          </p:cNvSpPr>
          <p:nvPr>
            <p:ph type="sldNum" sz="quarter" idx="5"/>
          </p:nvPr>
        </p:nvSpPr>
        <p:spPr/>
        <p:txBody>
          <a:bodyPr/>
          <a:lstStyle/>
          <a:p>
            <a:pPr>
              <a:defRPr/>
            </a:pPr>
            <a:fld id="{870E3CD9-5BE5-491B-A728-B11003D54E39}" type="slidenum">
              <a:rPr lang="en-US" smtClean="0"/>
              <a:pPr>
                <a:defRPr/>
              </a:pPr>
              <a:t>17</a:t>
            </a:fld>
            <a:endParaRPr lang="en-US" dirty="0"/>
          </a:p>
        </p:txBody>
      </p:sp>
    </p:spTree>
    <p:extLst>
      <p:ext uri="{BB962C8B-B14F-4D97-AF65-F5344CB8AC3E}">
        <p14:creationId xmlns:p14="http://schemas.microsoft.com/office/powerpoint/2010/main" val="4022871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smtClean="0"/>
              <a:t>  Antler and body size are good indicators of a whitetail's age, but physical characteristics can be misleading.</a:t>
            </a:r>
          </a:p>
          <a:p>
            <a:pPr>
              <a:buFontTx/>
              <a:buChar char="•"/>
            </a:pPr>
            <a:r>
              <a:rPr lang="en-US" smtClean="0"/>
              <a:t>  Physical characteristics may also be a reflection of habitat conditions.</a:t>
            </a:r>
          </a:p>
          <a:p>
            <a:pPr>
              <a:buFontTx/>
              <a:buChar char="•"/>
            </a:pPr>
            <a:r>
              <a:rPr lang="en-US" smtClean="0"/>
              <a:t>  </a:t>
            </a:r>
            <a:r>
              <a:rPr lang="en-US" b="1" smtClean="0"/>
              <a:t>The number of antler points in no way corresponds to age.</a:t>
            </a:r>
            <a:endParaRPr lang="en-US" smtClean="0"/>
          </a:p>
        </p:txBody>
      </p:sp>
      <p:sp>
        <p:nvSpPr>
          <p:cNvPr id="4" name="Slide Number Placeholder 3"/>
          <p:cNvSpPr>
            <a:spLocks noGrp="1"/>
          </p:cNvSpPr>
          <p:nvPr>
            <p:ph type="sldNum" sz="quarter" idx="5"/>
          </p:nvPr>
        </p:nvSpPr>
        <p:spPr/>
        <p:txBody>
          <a:bodyPr/>
          <a:lstStyle/>
          <a:p>
            <a:pPr>
              <a:defRPr/>
            </a:pPr>
            <a:fld id="{02013FCA-41EF-4C2E-B1EF-6148ECEA8DCE}" type="slidenum">
              <a:rPr lang="en-US" smtClean="0"/>
              <a:pPr>
                <a:defRPr/>
              </a:pPr>
              <a:t>18</a:t>
            </a:fld>
            <a:endParaRPr lang="en-US" dirty="0"/>
          </a:p>
        </p:txBody>
      </p:sp>
    </p:spTree>
    <p:extLst>
      <p:ext uri="{BB962C8B-B14F-4D97-AF65-F5344CB8AC3E}">
        <p14:creationId xmlns:p14="http://schemas.microsoft.com/office/powerpoint/2010/main" val="2893280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smtClean="0"/>
              <a:t>  A trained biologist looks at both the type of teeth the deer has as well as how worn they are. After all of the white-tail's permanent teeth have come in, biologists look for the amount of wear on the molars.</a:t>
            </a:r>
          </a:p>
        </p:txBody>
      </p:sp>
      <p:sp>
        <p:nvSpPr>
          <p:cNvPr id="4" name="Slide Number Placeholder 3"/>
          <p:cNvSpPr>
            <a:spLocks noGrp="1"/>
          </p:cNvSpPr>
          <p:nvPr>
            <p:ph type="sldNum" sz="quarter" idx="5"/>
          </p:nvPr>
        </p:nvSpPr>
        <p:spPr/>
        <p:txBody>
          <a:bodyPr/>
          <a:lstStyle/>
          <a:p>
            <a:pPr>
              <a:defRPr/>
            </a:pPr>
            <a:fld id="{82A50B73-A6B7-466D-86C4-8AD907B9DD5A}" type="slidenum">
              <a:rPr lang="en-US" smtClean="0"/>
              <a:pPr>
                <a:defRPr/>
              </a:pPr>
              <a:t>19</a:t>
            </a:fld>
            <a:endParaRPr lang="en-US" dirty="0"/>
          </a:p>
        </p:txBody>
      </p:sp>
    </p:spTree>
    <p:extLst>
      <p:ext uri="{BB962C8B-B14F-4D97-AF65-F5344CB8AC3E}">
        <p14:creationId xmlns:p14="http://schemas.microsoft.com/office/powerpoint/2010/main" val="2361907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White-tailed deer – Pennsylvania’s State Mammal</a:t>
            </a:r>
          </a:p>
        </p:txBody>
      </p:sp>
      <p:sp>
        <p:nvSpPr>
          <p:cNvPr id="4" name="Slide Number Placeholder 3"/>
          <p:cNvSpPr>
            <a:spLocks noGrp="1"/>
          </p:cNvSpPr>
          <p:nvPr>
            <p:ph type="sldNum" sz="quarter" idx="5"/>
          </p:nvPr>
        </p:nvSpPr>
        <p:spPr/>
        <p:txBody>
          <a:bodyPr/>
          <a:lstStyle/>
          <a:p>
            <a:pPr>
              <a:defRPr/>
            </a:pPr>
            <a:fld id="{8F7264F1-CA14-43B1-B8C5-376933A2C577}" type="slidenum">
              <a:rPr lang="en-US" smtClean="0"/>
              <a:pPr>
                <a:defRPr/>
              </a:pPr>
              <a:t>2</a:t>
            </a:fld>
            <a:endParaRPr lang="en-US" dirty="0"/>
          </a:p>
        </p:txBody>
      </p:sp>
    </p:spTree>
    <p:extLst>
      <p:ext uri="{BB962C8B-B14F-4D97-AF65-F5344CB8AC3E}">
        <p14:creationId xmlns:p14="http://schemas.microsoft.com/office/powerpoint/2010/main" val="1810938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smtClean="0"/>
              <a:t>  A whitetail’s antlers grow from an area on top of the skull known as the pedicel.</a:t>
            </a:r>
          </a:p>
          <a:p>
            <a:pPr>
              <a:buFontTx/>
              <a:buChar char="•"/>
            </a:pPr>
            <a:r>
              <a:rPr lang="en-US" smtClean="0"/>
              <a:t>  Antlers are composed primarily of calcium, phosphorus and other minerals</a:t>
            </a:r>
          </a:p>
          <a:p>
            <a:pPr>
              <a:buFontTx/>
              <a:buChar char="•"/>
            </a:pPr>
            <a:r>
              <a:rPr lang="en-US" smtClean="0"/>
              <a:t>  Bucks develop and shed new antlers each year.  Antlers generally begin to grow in March or April.  </a:t>
            </a:r>
          </a:p>
          <a:p>
            <a:pPr>
              <a:buFontTx/>
              <a:buChar char="•"/>
            </a:pPr>
            <a:r>
              <a:rPr lang="en-US" smtClean="0"/>
              <a:t>  The growing antler, which is the fastest growing form of true bone, is covered with a soft, hair-covered membrane known as "velvet". The velvet is interlaced with numerous blood vessels that transport and deposit minerals that build the antler.</a:t>
            </a:r>
          </a:p>
          <a:p>
            <a:pPr>
              <a:buFontTx/>
              <a:buChar char="•"/>
            </a:pPr>
            <a:r>
              <a:rPr lang="en-US" smtClean="0"/>
              <a:t>  By August or early September antler growth ceases and the velvet is shed or rubbed off.</a:t>
            </a:r>
          </a:p>
          <a:p>
            <a:pPr>
              <a:buFontTx/>
              <a:buChar char="•"/>
            </a:pPr>
            <a:r>
              <a:rPr lang="en-US" smtClean="0"/>
              <a:t>  The antlers are shed in January or February and a new set begins to grow in the spring.</a:t>
            </a:r>
          </a:p>
          <a:p>
            <a:endParaRPr lang="en-US" smtClean="0"/>
          </a:p>
        </p:txBody>
      </p:sp>
      <p:sp>
        <p:nvSpPr>
          <p:cNvPr id="4" name="Slide Number Placeholder 3"/>
          <p:cNvSpPr>
            <a:spLocks noGrp="1"/>
          </p:cNvSpPr>
          <p:nvPr>
            <p:ph type="sldNum" sz="quarter" idx="5"/>
          </p:nvPr>
        </p:nvSpPr>
        <p:spPr/>
        <p:txBody>
          <a:bodyPr/>
          <a:lstStyle/>
          <a:p>
            <a:pPr>
              <a:defRPr/>
            </a:pPr>
            <a:fld id="{A246331C-457B-4CC2-B35E-DD191160F3B9}" type="slidenum">
              <a:rPr lang="en-US" smtClean="0"/>
              <a:pPr>
                <a:defRPr/>
              </a:pPr>
              <a:t>20</a:t>
            </a:fld>
            <a:endParaRPr lang="en-US" dirty="0"/>
          </a:p>
        </p:txBody>
      </p:sp>
    </p:spTree>
    <p:extLst>
      <p:ext uri="{BB962C8B-B14F-4D97-AF65-F5344CB8AC3E}">
        <p14:creationId xmlns:p14="http://schemas.microsoft.com/office/powerpoint/2010/main" val="842311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smtClean="0"/>
              <a:t>  Antler size development is affected by nutrition, age, genetics, and herd management.</a:t>
            </a:r>
          </a:p>
          <a:p>
            <a:pPr>
              <a:buFontTx/>
              <a:buChar char="•"/>
            </a:pPr>
            <a:r>
              <a:rPr lang="en-US" smtClean="0"/>
              <a:t>  Nutritional intake is used for antler growth only after the body growth requirements are met</a:t>
            </a:r>
          </a:p>
          <a:p>
            <a:pPr>
              <a:buFontTx/>
              <a:buChar char="•"/>
            </a:pPr>
            <a:r>
              <a:rPr lang="en-US" smtClean="0"/>
              <a:t>  Most deer don’t produce their largest set of antlers until after 4</a:t>
            </a:r>
            <a:r>
              <a:rPr lang="en-US" baseline="30000" smtClean="0"/>
              <a:t>1/2</a:t>
            </a:r>
            <a:r>
              <a:rPr lang="en-US" b="1" baseline="30000" smtClean="0"/>
              <a:t> </a:t>
            </a:r>
            <a:r>
              <a:rPr lang="en-US" b="1" smtClean="0"/>
              <a:t> </a:t>
            </a:r>
            <a:r>
              <a:rPr lang="en-US" smtClean="0"/>
              <a:t>years of age.</a:t>
            </a:r>
          </a:p>
          <a:p>
            <a:pPr>
              <a:buFontTx/>
              <a:buChar char="•"/>
            </a:pPr>
            <a:r>
              <a:rPr lang="en-US" smtClean="0"/>
              <a:t>  To ensure an abundance of high quality food, herd size must be kept in balance with the habitat.  This often requires the harvest of does. </a:t>
            </a:r>
            <a:br>
              <a:rPr lang="en-US" smtClean="0"/>
            </a:br>
            <a:endParaRPr lang="en-US" smtClean="0"/>
          </a:p>
        </p:txBody>
      </p:sp>
      <p:sp>
        <p:nvSpPr>
          <p:cNvPr id="4" name="Slide Number Placeholder 3"/>
          <p:cNvSpPr>
            <a:spLocks noGrp="1"/>
          </p:cNvSpPr>
          <p:nvPr>
            <p:ph type="sldNum" sz="quarter" idx="5"/>
          </p:nvPr>
        </p:nvSpPr>
        <p:spPr/>
        <p:txBody>
          <a:bodyPr/>
          <a:lstStyle/>
          <a:p>
            <a:pPr>
              <a:defRPr/>
            </a:pPr>
            <a:fld id="{2D51E222-7F9D-41E4-A9FB-A1780AF1B48D}" type="slidenum">
              <a:rPr lang="en-US" smtClean="0"/>
              <a:pPr>
                <a:defRPr/>
              </a:pPr>
              <a:t>21</a:t>
            </a:fld>
            <a:endParaRPr lang="en-US" dirty="0"/>
          </a:p>
        </p:txBody>
      </p:sp>
    </p:spTree>
    <p:extLst>
      <p:ext uri="{BB962C8B-B14F-4D97-AF65-F5344CB8AC3E}">
        <p14:creationId xmlns:p14="http://schemas.microsoft.com/office/powerpoint/2010/main" val="2171940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buFont typeface="Arial" pitchFamily="34" charset="0"/>
              <a:buChar char="•"/>
              <a:defRPr/>
            </a:pPr>
            <a:r>
              <a:rPr lang="en-US" b="1" dirty="0" smtClean="0"/>
              <a:t>  Buck rubs</a:t>
            </a:r>
            <a:r>
              <a:rPr lang="en-US" dirty="0" smtClean="0"/>
              <a:t> - Bucks mark their territory by removing bark from trees with their antlers.  This is called a "buck rub." Look for buck rubs on trees from September to November.  Buck rubs are usually one to two feet high off the ground.</a:t>
            </a:r>
            <a:r>
              <a:rPr lang="en-US" b="1" dirty="0" smtClean="0"/>
              <a:t> </a:t>
            </a:r>
          </a:p>
          <a:p>
            <a:pPr>
              <a:buFont typeface="Arial" pitchFamily="34" charset="0"/>
              <a:buChar char="•"/>
              <a:defRPr/>
            </a:pPr>
            <a:r>
              <a:rPr lang="en-US" b="1" dirty="0" smtClean="0"/>
              <a:t>  Browsing Sign - </a:t>
            </a:r>
            <a:r>
              <a:rPr lang="en-US" dirty="0" smtClean="0"/>
              <a:t>Frayed twig ends are a good sign of whitetail feeding activity.  Since whitetails lacks upper front teeth the end of the branch is torn off leaving a ragged end.</a:t>
            </a:r>
          </a:p>
          <a:p>
            <a:pPr>
              <a:buFont typeface="Arial" pitchFamily="34" charset="0"/>
              <a:buChar char="•"/>
              <a:defRPr/>
            </a:pPr>
            <a:r>
              <a:rPr lang="en-US" b="1" dirty="0" smtClean="0"/>
              <a:t>  Tracks</a:t>
            </a:r>
            <a:r>
              <a:rPr lang="en-US" dirty="0" smtClean="0"/>
              <a:t> - Whitetail tracks are heart-shaped.  The track is made by two hooves, also called toenails. The pointed end of the track points to where the deer was going. </a:t>
            </a:r>
          </a:p>
          <a:p>
            <a:pPr>
              <a:buFont typeface="Arial" pitchFamily="34" charset="0"/>
              <a:buChar char="•"/>
              <a:defRPr/>
            </a:pPr>
            <a:r>
              <a:rPr lang="en-US" b="1" dirty="0" smtClean="0"/>
              <a:t>  Ground Scrapes</a:t>
            </a:r>
            <a:r>
              <a:rPr lang="en-US" dirty="0" smtClean="0"/>
              <a:t> – Scrapes are made when the deer paws the ground to the bare earth.  Scrapes are always made near a small tree or overhanging branch.  The buck rubs his head on the tree and licks or rubs the branch leaving more of his scent.   A scrape is a definite sign that a buck is using the area.</a:t>
            </a:r>
          </a:p>
          <a:p>
            <a:pPr>
              <a:buFont typeface="Arial" pitchFamily="34" charset="0"/>
              <a:buChar char="•"/>
              <a:defRPr/>
            </a:pPr>
            <a:r>
              <a:rPr lang="en-US" b="1" dirty="0" smtClean="0"/>
              <a:t>  Droppings</a:t>
            </a:r>
            <a:r>
              <a:rPr lang="en-US" dirty="0" smtClean="0"/>
              <a:t> - Whitetail feces are usually elongated and for the most part tightly grouped.  They are usually dark brown or black in color and soft and moist when fresh.</a:t>
            </a:r>
          </a:p>
          <a:p>
            <a:pPr>
              <a:buFont typeface="Arial" pitchFamily="34" charset="0"/>
              <a:buChar char="•"/>
              <a:defRPr/>
            </a:pPr>
            <a:r>
              <a:rPr lang="en-US" b="1" dirty="0" smtClean="0"/>
              <a:t>  Trails</a:t>
            </a:r>
            <a:r>
              <a:rPr lang="en-US" dirty="0" smtClean="0"/>
              <a:t> - Whitetails travel in narrow paths called trails.  Trails usually connect where the whitetail eats and where it rests.</a:t>
            </a:r>
          </a:p>
          <a:p>
            <a:pPr>
              <a:buFont typeface="Arial" pitchFamily="34" charset="0"/>
              <a:buChar char="•"/>
              <a:defRPr/>
            </a:pPr>
            <a:r>
              <a:rPr lang="en-US" dirty="0" smtClean="0"/>
              <a:t>  </a:t>
            </a:r>
            <a:r>
              <a:rPr lang="en-US" b="1" dirty="0" smtClean="0"/>
              <a:t>Beds</a:t>
            </a:r>
            <a:r>
              <a:rPr lang="en-US" dirty="0" smtClean="0"/>
              <a:t> - Just like your bed at home, whitetails have places on the ground where they lay down to rest.  Beds are usually surrounded by plants or shrubs to protect the deer from rain or snow.  Beds are easy to spot in the snow.  Whitetail beds are generally 3-4 feet long and 1 ½ feet wide. </a:t>
            </a:r>
          </a:p>
          <a:p>
            <a:pPr>
              <a:buFont typeface="Arial" pitchFamily="34" charset="0"/>
              <a:buChar char="•"/>
              <a:defRPr/>
            </a:pPr>
            <a:r>
              <a:rPr lang="en-US" b="1" dirty="0" smtClean="0"/>
              <a:t>  </a:t>
            </a:r>
            <a:endParaRPr lang="en-US" dirty="0" smtClean="0"/>
          </a:p>
          <a:p>
            <a:pPr>
              <a:buFont typeface="Arial" pitchFamily="34" charset="0"/>
              <a:buChar char="•"/>
              <a:defRPr/>
            </a:pPr>
            <a:r>
              <a:rPr lang="en-US" dirty="0" smtClean="0"/>
              <a:t>  </a:t>
            </a:r>
            <a:r>
              <a:rPr lang="en-US" b="1" dirty="0" smtClean="0"/>
              <a:t>Shed Antlers</a:t>
            </a:r>
            <a:r>
              <a:rPr lang="en-US" dirty="0" smtClean="0"/>
              <a:t> - Sheds are usually found in spring in the area where the buck wintered.  Shed antlers provide proof that a buck made it through the hunting season.</a:t>
            </a:r>
          </a:p>
          <a:p>
            <a:pPr>
              <a:buFont typeface="Arial" pitchFamily="34" charset="0"/>
              <a:buNone/>
              <a:defRPr/>
            </a:pPr>
            <a:endParaRPr lang="en-US" dirty="0" smtClean="0"/>
          </a:p>
          <a:p>
            <a:pPr>
              <a:buFont typeface="Arial" pitchFamily="34" charset="0"/>
              <a:buNone/>
              <a:defRPr/>
            </a:pPr>
            <a:r>
              <a:rPr lang="en-US" dirty="0" smtClean="0"/>
              <a:t>Wisconsin DNR, http://www.dnr.state.wi.us/org/caer/ce/eek/critter/mammal/fawn.htm</a:t>
            </a:r>
          </a:p>
          <a:p>
            <a:pPr>
              <a:buFont typeface="Arial" pitchFamily="34" charset="0"/>
              <a:buNone/>
              <a:defRPr/>
            </a:pPr>
            <a:r>
              <a:rPr lang="en-US" dirty="0" smtClean="0"/>
              <a:t>Scouting for White-tailed Deer, http://home.adelphia.net/~geffert/scouting.htm</a:t>
            </a:r>
          </a:p>
        </p:txBody>
      </p:sp>
      <p:sp>
        <p:nvSpPr>
          <p:cNvPr id="4" name="Slide Number Placeholder 3"/>
          <p:cNvSpPr>
            <a:spLocks noGrp="1"/>
          </p:cNvSpPr>
          <p:nvPr>
            <p:ph type="sldNum" sz="quarter" idx="5"/>
          </p:nvPr>
        </p:nvSpPr>
        <p:spPr/>
        <p:txBody>
          <a:bodyPr/>
          <a:lstStyle/>
          <a:p>
            <a:pPr>
              <a:defRPr/>
            </a:pPr>
            <a:fld id="{F768BEF4-3252-40F3-A3F7-ED798CB10C5D}" type="slidenum">
              <a:rPr lang="en-US" smtClean="0"/>
              <a:pPr>
                <a:defRPr/>
              </a:pPr>
              <a:t>22</a:t>
            </a:fld>
            <a:endParaRPr lang="en-US" dirty="0"/>
          </a:p>
        </p:txBody>
      </p:sp>
    </p:spTree>
    <p:extLst>
      <p:ext uri="{BB962C8B-B14F-4D97-AF65-F5344CB8AC3E}">
        <p14:creationId xmlns:p14="http://schemas.microsoft.com/office/powerpoint/2010/main" val="3033371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smtClean="0"/>
              <a:t>  Whitetails, and all wildlife, have four basic requirements, all of which are combined to form the habitat for the species.  </a:t>
            </a:r>
          </a:p>
          <a:p>
            <a:pPr>
              <a:buFontTx/>
              <a:buChar char="•"/>
            </a:pPr>
            <a:r>
              <a:rPr lang="en-US" smtClean="0"/>
              <a:t>  These include food, cover, water, and space.</a:t>
            </a:r>
          </a:p>
          <a:p>
            <a:pPr>
              <a:buFontTx/>
              <a:buChar char="•"/>
            </a:pPr>
            <a:r>
              <a:rPr lang="en-US" smtClean="0"/>
              <a:t>  If one of these basic needs is inadequate in an area, then the whitetails survival in that location is compromised.</a:t>
            </a:r>
          </a:p>
          <a:p>
            <a:pPr>
              <a:buFontTx/>
              <a:buChar char="•"/>
            </a:pPr>
            <a:r>
              <a:rPr lang="en-US" smtClean="0"/>
              <a:t>  </a:t>
            </a:r>
            <a:r>
              <a:rPr lang="en-US" b="1" smtClean="0"/>
              <a:t>Food</a:t>
            </a:r>
            <a:r>
              <a:rPr lang="en-US" smtClean="0"/>
              <a:t> - With proper nutrition whitetails have higher reproductive rates, are more resistant to disease, and are better able to escape predators.</a:t>
            </a:r>
          </a:p>
          <a:p>
            <a:pPr>
              <a:buFontTx/>
              <a:buChar char="•"/>
            </a:pPr>
            <a:r>
              <a:rPr lang="en-US" smtClean="0"/>
              <a:t>  </a:t>
            </a:r>
            <a:r>
              <a:rPr lang="en-US" b="1" smtClean="0"/>
              <a:t>Water</a:t>
            </a:r>
            <a:r>
              <a:rPr lang="en-US" smtClean="0"/>
              <a:t> - Whitetails drink water when it is available but can go an extended time without drinking.  They can obtain much of the water they need from the plants they eat.</a:t>
            </a:r>
          </a:p>
          <a:p>
            <a:pPr>
              <a:buFontTx/>
              <a:buChar char="•"/>
            </a:pPr>
            <a:r>
              <a:rPr lang="en-US" smtClean="0"/>
              <a:t>  </a:t>
            </a:r>
            <a:r>
              <a:rPr lang="en-US" b="1" smtClean="0"/>
              <a:t>Cover</a:t>
            </a:r>
            <a:r>
              <a:rPr lang="en-US" smtClean="0"/>
              <a:t> – This is necessary for breeding, hiding, sleeping, feeding, weather protection, and traveling.  The best cover will stay year round and also provide other needs such as food.</a:t>
            </a:r>
          </a:p>
          <a:p>
            <a:pPr>
              <a:buFontTx/>
              <a:buChar char="•"/>
            </a:pPr>
            <a:r>
              <a:rPr lang="en-US" smtClean="0"/>
              <a:t>  </a:t>
            </a:r>
            <a:r>
              <a:rPr lang="en-US" b="1" smtClean="0"/>
              <a:t>Space </a:t>
            </a:r>
            <a:r>
              <a:rPr lang="en-US" smtClean="0"/>
              <a:t>– This is required to move about, avoid or escape predators, locate a mate, and obtain sufficient food, water, and cover.  The amount of space required is determined by quantity and quality of food, cover, and water found in an area, the habitat. </a:t>
            </a:r>
          </a:p>
          <a:p>
            <a:pPr>
              <a:buFontTx/>
              <a:buChar char="•"/>
            </a:pPr>
            <a:endParaRPr lang="en-US" smtClean="0"/>
          </a:p>
        </p:txBody>
      </p:sp>
      <p:sp>
        <p:nvSpPr>
          <p:cNvPr id="4" name="Slide Number Placeholder 3"/>
          <p:cNvSpPr>
            <a:spLocks noGrp="1"/>
          </p:cNvSpPr>
          <p:nvPr>
            <p:ph type="sldNum" sz="quarter" idx="5"/>
          </p:nvPr>
        </p:nvSpPr>
        <p:spPr/>
        <p:txBody>
          <a:bodyPr/>
          <a:lstStyle/>
          <a:p>
            <a:pPr>
              <a:defRPr/>
            </a:pPr>
            <a:fld id="{D79C8A83-FD56-4416-85F7-806AB538452B}" type="slidenum">
              <a:rPr lang="en-US" smtClean="0"/>
              <a:pPr>
                <a:defRPr/>
              </a:pPr>
              <a:t>23</a:t>
            </a:fld>
            <a:endParaRPr lang="en-US" dirty="0"/>
          </a:p>
        </p:txBody>
      </p:sp>
    </p:spTree>
    <p:extLst>
      <p:ext uri="{BB962C8B-B14F-4D97-AF65-F5344CB8AC3E}">
        <p14:creationId xmlns:p14="http://schemas.microsoft.com/office/powerpoint/2010/main" val="624277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buFontTx/>
              <a:buChar char="•"/>
            </a:pPr>
            <a:r>
              <a:rPr lang="en-US" smtClean="0"/>
              <a:t>  White-tailed deer are able to survive in a wide variety of habitats from big woods to mixed farmland and woodlots.</a:t>
            </a:r>
          </a:p>
          <a:p>
            <a:pPr defTabSz="930275">
              <a:buFontTx/>
              <a:buChar char="•"/>
            </a:pPr>
            <a:r>
              <a:rPr lang="en-US" smtClean="0"/>
              <a:t>  Ideal habitat contains dense thickets to hide and move about and edges – zones between two different types of habitat, ex. forest and field – to furnish food.</a:t>
            </a:r>
          </a:p>
          <a:p>
            <a:pPr defTabSz="930275">
              <a:buFontTx/>
              <a:buChar char="•"/>
            </a:pPr>
            <a:r>
              <a:rPr lang="en-US" smtClean="0"/>
              <a:t>  Patchworks, rather than vast expanses of a single type of cover, support the greatest deer populations because they have more edge habitat.</a:t>
            </a:r>
          </a:p>
          <a:p>
            <a:pPr defTabSz="930275">
              <a:buFontTx/>
              <a:buChar char="•"/>
            </a:pPr>
            <a:r>
              <a:rPr lang="en-US" smtClean="0"/>
              <a:t>  Succession gradually changes habitat – a young forest is excellent for whitetails because it provides plenty of food and cover.  As the forest matures the forest floor becomes shaded thus eliminating the plants that once provided food and cover.</a:t>
            </a:r>
          </a:p>
        </p:txBody>
      </p:sp>
      <p:sp>
        <p:nvSpPr>
          <p:cNvPr id="4" name="Slide Number Placeholder 3"/>
          <p:cNvSpPr>
            <a:spLocks noGrp="1"/>
          </p:cNvSpPr>
          <p:nvPr>
            <p:ph type="sldNum" sz="quarter" idx="5"/>
          </p:nvPr>
        </p:nvSpPr>
        <p:spPr/>
        <p:txBody>
          <a:bodyPr/>
          <a:lstStyle/>
          <a:p>
            <a:pPr>
              <a:defRPr/>
            </a:pPr>
            <a:fld id="{C8D8CE90-67B9-4313-94B8-72355D7C29EF}" type="slidenum">
              <a:rPr lang="en-US" smtClean="0"/>
              <a:pPr>
                <a:defRPr/>
              </a:pPr>
              <a:t>24</a:t>
            </a:fld>
            <a:endParaRPr lang="en-US" dirty="0"/>
          </a:p>
        </p:txBody>
      </p:sp>
    </p:spTree>
    <p:extLst>
      <p:ext uri="{BB962C8B-B14F-4D97-AF65-F5344CB8AC3E}">
        <p14:creationId xmlns:p14="http://schemas.microsoft.com/office/powerpoint/2010/main" val="2250126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smtClean="0"/>
              <a:t>  Without management, through hunting, deer can quickly overpopulate their range.</a:t>
            </a:r>
          </a:p>
          <a:p>
            <a:pPr>
              <a:buFontTx/>
              <a:buChar char="•"/>
            </a:pPr>
            <a:r>
              <a:rPr lang="en-US" smtClean="0"/>
              <a:t>  Population control is accomplished through the regulated harvest of male and female deer.</a:t>
            </a:r>
          </a:p>
          <a:p>
            <a:pPr>
              <a:buFontTx/>
              <a:buChar char="•"/>
            </a:pPr>
            <a:r>
              <a:rPr lang="en-US" smtClean="0"/>
              <a:t>  The Pennsylvania Game Commission issues hunting licenses and permits entitling hunters to harvest a specific number of deer within a given management unit.</a:t>
            </a:r>
          </a:p>
          <a:p>
            <a:pPr>
              <a:buFontTx/>
              <a:buChar char="•"/>
            </a:pPr>
            <a:r>
              <a:rPr lang="en-US" smtClean="0"/>
              <a:t>  Deer populations, and density goals along with hunter success rates are used to gauge how many hunting permits should be issued.</a:t>
            </a:r>
          </a:p>
          <a:p>
            <a:pPr>
              <a:buFontTx/>
              <a:buChar char="•"/>
            </a:pPr>
            <a:r>
              <a:rPr lang="en-US" smtClean="0"/>
              <a:t>  Maintaining healthy deer populations is a public asset to be enjoyed by future generations.</a:t>
            </a:r>
          </a:p>
        </p:txBody>
      </p:sp>
      <p:sp>
        <p:nvSpPr>
          <p:cNvPr id="4" name="Slide Number Placeholder 3"/>
          <p:cNvSpPr>
            <a:spLocks noGrp="1"/>
          </p:cNvSpPr>
          <p:nvPr>
            <p:ph type="sldNum" sz="quarter" idx="5"/>
          </p:nvPr>
        </p:nvSpPr>
        <p:spPr/>
        <p:txBody>
          <a:bodyPr/>
          <a:lstStyle/>
          <a:p>
            <a:pPr>
              <a:defRPr/>
            </a:pPr>
            <a:fld id="{9BEE621D-24C4-4539-9D58-37CB4D00415B}" type="slidenum">
              <a:rPr lang="en-US" smtClean="0"/>
              <a:pPr>
                <a:defRPr/>
              </a:pPr>
              <a:t>25</a:t>
            </a:fld>
            <a:endParaRPr lang="en-US" dirty="0"/>
          </a:p>
        </p:txBody>
      </p:sp>
    </p:spTree>
    <p:extLst>
      <p:ext uri="{BB962C8B-B14F-4D97-AF65-F5344CB8AC3E}">
        <p14:creationId xmlns:p14="http://schemas.microsoft.com/office/powerpoint/2010/main" val="170949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smtClean="0"/>
              <a:t>  Questions</a:t>
            </a:r>
          </a:p>
        </p:txBody>
      </p:sp>
      <p:sp>
        <p:nvSpPr>
          <p:cNvPr id="4" name="Slide Number Placeholder 3"/>
          <p:cNvSpPr>
            <a:spLocks noGrp="1"/>
          </p:cNvSpPr>
          <p:nvPr>
            <p:ph type="sldNum" sz="quarter" idx="5"/>
          </p:nvPr>
        </p:nvSpPr>
        <p:spPr/>
        <p:txBody>
          <a:bodyPr/>
          <a:lstStyle/>
          <a:p>
            <a:pPr>
              <a:defRPr/>
            </a:pPr>
            <a:fld id="{FBE7FE8C-01A2-4807-811C-1FF6300F5267}" type="slidenum">
              <a:rPr lang="en-US" smtClean="0"/>
              <a:pPr>
                <a:defRPr/>
              </a:pPr>
              <a:t>26</a:t>
            </a:fld>
            <a:endParaRPr lang="en-US" dirty="0"/>
          </a:p>
        </p:txBody>
      </p:sp>
    </p:spTree>
    <p:extLst>
      <p:ext uri="{BB962C8B-B14F-4D97-AF65-F5344CB8AC3E}">
        <p14:creationId xmlns:p14="http://schemas.microsoft.com/office/powerpoint/2010/main" val="2938215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smtClean="0"/>
              <a:t>  Questions</a:t>
            </a:r>
          </a:p>
        </p:txBody>
      </p:sp>
      <p:sp>
        <p:nvSpPr>
          <p:cNvPr id="4" name="Slide Number Placeholder 3"/>
          <p:cNvSpPr>
            <a:spLocks noGrp="1"/>
          </p:cNvSpPr>
          <p:nvPr>
            <p:ph type="sldNum" sz="quarter" idx="5"/>
          </p:nvPr>
        </p:nvSpPr>
        <p:spPr/>
        <p:txBody>
          <a:bodyPr/>
          <a:lstStyle/>
          <a:p>
            <a:pPr>
              <a:defRPr/>
            </a:pPr>
            <a:fld id="{FBE7FE8C-01A2-4807-811C-1FF6300F5267}" type="slidenum">
              <a:rPr lang="en-US" smtClean="0"/>
              <a:pPr>
                <a:defRPr/>
              </a:pPr>
              <a:t>27</a:t>
            </a:fld>
            <a:endParaRPr lang="en-US" dirty="0"/>
          </a:p>
        </p:txBody>
      </p:sp>
    </p:spTree>
    <p:extLst>
      <p:ext uri="{BB962C8B-B14F-4D97-AF65-F5344CB8AC3E}">
        <p14:creationId xmlns:p14="http://schemas.microsoft.com/office/powerpoint/2010/main" val="152883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Identification:</a:t>
            </a:r>
          </a:p>
          <a:p>
            <a:pPr eaLnBrk="1" hangingPunct="1">
              <a:spcBef>
                <a:spcPct val="0"/>
              </a:spcBef>
              <a:buFontTx/>
              <a:buChar char="•"/>
            </a:pPr>
            <a:r>
              <a:rPr lang="en-US" smtClean="0"/>
              <a:t>Also known as the Virginia deer or simply as the whitetail.</a:t>
            </a:r>
          </a:p>
          <a:p>
            <a:pPr eaLnBrk="1" hangingPunct="1">
              <a:spcBef>
                <a:spcPct val="0"/>
              </a:spcBef>
              <a:buFontTx/>
              <a:buChar char="•"/>
            </a:pPr>
            <a:r>
              <a:rPr lang="en-US" smtClean="0"/>
              <a:t>The male, also know as a </a:t>
            </a:r>
            <a:r>
              <a:rPr lang="en-US" b="1" smtClean="0"/>
              <a:t>buck</a:t>
            </a:r>
            <a:r>
              <a:rPr lang="en-US" smtClean="0"/>
              <a:t>, weighs from 130 to 220 pounds.  In rare cases males in excess of 350 pounds have been recorded.  The average adult buck in Pennsylvania weighs about 140 lbs. live weight and stands 32-34 inches at the shoulder.   </a:t>
            </a:r>
          </a:p>
          <a:p>
            <a:pPr eaLnBrk="1" hangingPunct="1">
              <a:spcBef>
                <a:spcPct val="0"/>
              </a:spcBef>
              <a:buFontTx/>
              <a:buChar char="•"/>
            </a:pPr>
            <a:r>
              <a:rPr lang="en-US" smtClean="0"/>
              <a:t>The female, known as the </a:t>
            </a:r>
            <a:r>
              <a:rPr lang="en-US" b="1" smtClean="0"/>
              <a:t>doe</a:t>
            </a:r>
            <a:r>
              <a:rPr lang="en-US" smtClean="0"/>
              <a:t>, usually weighs from 90 to 130 pounds.</a:t>
            </a:r>
          </a:p>
          <a:p>
            <a:pPr eaLnBrk="1" hangingPunct="1">
              <a:spcBef>
                <a:spcPct val="0"/>
              </a:spcBef>
              <a:buFontTx/>
              <a:buChar char="•"/>
            </a:pPr>
            <a:r>
              <a:rPr lang="en-US" smtClean="0"/>
              <a:t>Males one year of age and older have antlers.  Bucks with very small antlers are often called </a:t>
            </a:r>
            <a:r>
              <a:rPr lang="en-US" b="1" smtClean="0"/>
              <a:t>button bucks</a:t>
            </a:r>
            <a:r>
              <a:rPr lang="en-US" smtClean="0"/>
              <a:t>.</a:t>
            </a:r>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CE063A-7F51-4A49-931A-6C50535E89BE}" type="slidenum">
              <a:rPr lang="en-US" smtClean="0"/>
              <a:pPr fontAlgn="base">
                <a:spcBef>
                  <a:spcPct val="0"/>
                </a:spcBef>
                <a:spcAft>
                  <a:spcPct val="0"/>
                </a:spcAft>
                <a:defRPr/>
              </a:pPr>
              <a:t>3</a:t>
            </a:fld>
            <a:endParaRPr lang="en-US" dirty="0" smtClean="0"/>
          </a:p>
        </p:txBody>
      </p:sp>
    </p:spTree>
    <p:extLst>
      <p:ext uri="{BB962C8B-B14F-4D97-AF65-F5344CB8AC3E}">
        <p14:creationId xmlns:p14="http://schemas.microsoft.com/office/powerpoint/2010/main" val="3816669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Range:</a:t>
            </a:r>
          </a:p>
          <a:p>
            <a:pPr eaLnBrk="1" hangingPunct="1">
              <a:spcBef>
                <a:spcPct val="0"/>
              </a:spcBef>
              <a:buFontTx/>
              <a:buChar char="•"/>
            </a:pPr>
            <a:r>
              <a:rPr lang="en-US" smtClean="0"/>
              <a:t>  White-tailed deer are found throughout most of the continental United States, southern Canada, Mexico, Central America, and northern portions of South America as far south as Peru.  </a:t>
            </a:r>
          </a:p>
          <a:p>
            <a:pPr eaLnBrk="1" hangingPunct="1">
              <a:spcBef>
                <a:spcPct val="0"/>
              </a:spcBef>
              <a:buFontTx/>
              <a:buChar char="•"/>
            </a:pPr>
            <a:r>
              <a:rPr lang="en-US" smtClean="0"/>
              <a:t>  The species is absent from much of the western United States, including Nevada, Utah, and California (though its close relatives, the mule deer and black-tailed deer, can be found there). </a:t>
            </a:r>
          </a:p>
          <a:p>
            <a:pPr eaLnBrk="1" hangingPunct="1">
              <a:spcBef>
                <a:spcPct val="0"/>
              </a:spcBef>
              <a:buFontTx/>
              <a:buChar char="•"/>
            </a:pPr>
            <a:r>
              <a:rPr lang="en-US" smtClean="0"/>
              <a:t>  It survives in aspen parklands and deciduous river bottomlands within the Central and Northern Great Plains, and in river valley bottomlands, and lower foothills of the Northern Rocky Mountain Regions from Wyoming to Southeastern British Columbia. The conversion of land adjacent to the Northern Rocky Mountains into agriculture use and partial clear-cutting of coniferous trees (resulting in widespread deciduous vegetation) has been favorable to the white-tailed deer. </a:t>
            </a:r>
          </a:p>
          <a:p>
            <a:pPr eaLnBrk="1" hangingPunct="1">
              <a:spcBef>
                <a:spcPct val="0"/>
              </a:spcBef>
              <a:buFontTx/>
              <a:buChar char="•"/>
            </a:pPr>
            <a:r>
              <a:rPr lang="en-US" smtClean="0"/>
              <a:t> There are also populations of Arizona (coues) and Carmen Mountains (carminis) white-tailed deer that inhabit the mountain mixed deciduous/pine forests of Arizona, New Mexico, and West Texas extending southwards into Mexico.</a:t>
            </a:r>
          </a:p>
          <a:p>
            <a:pPr eaLnBrk="1" hangingPunct="1">
              <a:spcBef>
                <a:spcPct val="0"/>
              </a:spcBef>
            </a:pPr>
            <a:r>
              <a:rPr lang="en-US" smtClean="0"/>
              <a:t>(Source: Wikipedia.com)</a:t>
            </a:r>
          </a:p>
          <a:p>
            <a:pPr eaLnBrk="1" hangingPunct="1">
              <a:spcBef>
                <a:spcPct val="0"/>
              </a:spcBef>
            </a:pPr>
            <a:endParaRPr lang="en-US" smtClean="0"/>
          </a:p>
          <a:p>
            <a:pPr eaLnBrk="1" hangingPunct="1">
              <a:spcBef>
                <a:spcPct val="0"/>
              </a:spcBef>
            </a:pPr>
            <a:endParaRPr lang="en-US"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E17048-E3DB-40F7-A065-33857A6E598E}" type="slidenum">
              <a:rPr lang="en-US" smtClean="0"/>
              <a:pPr fontAlgn="base">
                <a:spcBef>
                  <a:spcPct val="0"/>
                </a:spcBef>
                <a:spcAft>
                  <a:spcPct val="0"/>
                </a:spcAft>
                <a:defRPr/>
              </a:pPr>
              <a:t>4</a:t>
            </a:fld>
            <a:endParaRPr lang="en-US" dirty="0" smtClean="0"/>
          </a:p>
        </p:txBody>
      </p:sp>
    </p:spTree>
    <p:extLst>
      <p:ext uri="{BB962C8B-B14F-4D97-AF65-F5344CB8AC3E}">
        <p14:creationId xmlns:p14="http://schemas.microsoft.com/office/powerpoint/2010/main" val="2883763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r>
              <a:rPr lang="en-US" smtClean="0"/>
              <a:t>  The white-tailed deer was so named because the underside of its tail is covered with white hair.</a:t>
            </a:r>
          </a:p>
          <a:p>
            <a:pPr eaLnBrk="1" hangingPunct="1">
              <a:buFontTx/>
              <a:buChar char="•"/>
            </a:pPr>
            <a:r>
              <a:rPr lang="en-US" smtClean="0"/>
              <a:t>  When startled by danger and fleeing an area, whitetails often hold their tails erect so that the white undersurface is visible.</a:t>
            </a:r>
          </a:p>
          <a:p>
            <a:pPr eaLnBrk="1" hangingPunct="1">
              <a:buFontTx/>
              <a:buChar char="•"/>
            </a:pPr>
            <a:r>
              <a:rPr lang="en-US" smtClean="0"/>
              <a:t>  This acts as a warning signal for other deer.</a:t>
            </a:r>
          </a:p>
        </p:txBody>
      </p:sp>
      <p:sp>
        <p:nvSpPr>
          <p:cNvPr id="4" name="Slide Number Placeholder 3"/>
          <p:cNvSpPr>
            <a:spLocks noGrp="1"/>
          </p:cNvSpPr>
          <p:nvPr>
            <p:ph type="sldNum" sz="quarter" idx="5"/>
          </p:nvPr>
        </p:nvSpPr>
        <p:spPr/>
        <p:txBody>
          <a:bodyPr/>
          <a:lstStyle/>
          <a:p>
            <a:pPr>
              <a:defRPr/>
            </a:pPr>
            <a:fld id="{29F9A853-9E22-4749-A3C5-B78F22AB63F5}" type="slidenum">
              <a:rPr lang="en-US" smtClean="0"/>
              <a:pPr>
                <a:defRPr/>
              </a:pPr>
              <a:t>5</a:t>
            </a:fld>
            <a:endParaRPr lang="en-US" dirty="0"/>
          </a:p>
        </p:txBody>
      </p:sp>
    </p:spTree>
    <p:extLst>
      <p:ext uri="{BB962C8B-B14F-4D97-AF65-F5344CB8AC3E}">
        <p14:creationId xmlns:p14="http://schemas.microsoft.com/office/powerpoint/2010/main" val="441981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r>
              <a:rPr lang="en-US" smtClean="0"/>
              <a:t>  During the summer, the upper parts of the whitetail’s body are reddish brown.  The hairs are short, thin, and wiry.</a:t>
            </a:r>
          </a:p>
          <a:p>
            <a:pPr eaLnBrk="1" hangingPunct="1">
              <a:buFontTx/>
              <a:buChar char="•"/>
            </a:pPr>
            <a:r>
              <a:rPr lang="en-US" smtClean="0"/>
              <a:t>  In winter the whitetail’s coat is grayish brown.  The hairs are long, thick and hollow.  </a:t>
            </a:r>
          </a:p>
          <a:p>
            <a:pPr eaLnBrk="1" hangingPunct="1">
              <a:buFontTx/>
              <a:buChar char="•"/>
            </a:pPr>
            <a:r>
              <a:rPr lang="en-US" smtClean="0"/>
              <a:t>  In winter, air filled hairs provide extra insulation against the cold.</a:t>
            </a:r>
          </a:p>
        </p:txBody>
      </p:sp>
      <p:sp>
        <p:nvSpPr>
          <p:cNvPr id="4" name="Slide Number Placeholder 3"/>
          <p:cNvSpPr>
            <a:spLocks noGrp="1"/>
          </p:cNvSpPr>
          <p:nvPr>
            <p:ph type="sldNum" sz="quarter" idx="5"/>
          </p:nvPr>
        </p:nvSpPr>
        <p:spPr/>
        <p:txBody>
          <a:bodyPr/>
          <a:lstStyle/>
          <a:p>
            <a:pPr>
              <a:defRPr/>
            </a:pPr>
            <a:fld id="{4AE48C0B-23E7-49D3-B032-60996DB13FC2}" type="slidenum">
              <a:rPr lang="en-US" smtClean="0"/>
              <a:pPr>
                <a:defRPr/>
              </a:pPr>
              <a:t>6</a:t>
            </a:fld>
            <a:endParaRPr lang="en-US" dirty="0"/>
          </a:p>
        </p:txBody>
      </p:sp>
    </p:spTree>
    <p:extLst>
      <p:ext uri="{BB962C8B-B14F-4D97-AF65-F5344CB8AC3E}">
        <p14:creationId xmlns:p14="http://schemas.microsoft.com/office/powerpoint/2010/main" val="3748543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  Fawns are reddish brown with white spots to help camouflage them.</a:t>
            </a:r>
          </a:p>
          <a:p>
            <a:pPr eaLnBrk="1" hangingPunct="1">
              <a:spcBef>
                <a:spcPct val="0"/>
              </a:spcBef>
              <a:buFontTx/>
              <a:buChar char="•"/>
            </a:pPr>
            <a:r>
              <a:rPr lang="en-US" smtClean="0"/>
              <a:t>  The mother leaves the fawns well-hidden for hours while she feeds nearby.</a:t>
            </a:r>
          </a:p>
          <a:p>
            <a:pPr eaLnBrk="1" hangingPunct="1">
              <a:spcBef>
                <a:spcPct val="0"/>
              </a:spcBef>
              <a:buFontTx/>
              <a:buChar char="•"/>
            </a:pPr>
            <a:r>
              <a:rPr lang="en-US" smtClean="0"/>
              <a:t>  While they are waiting for their mother to return, the fawns lay flat on the ground making it difficult for predators to find them.</a:t>
            </a:r>
          </a:p>
          <a:p>
            <a:pPr eaLnBrk="1" hangingPunct="1">
              <a:spcBef>
                <a:spcPct val="0"/>
              </a:spcBef>
              <a:buFontTx/>
              <a:buChar char="•"/>
            </a:pPr>
            <a:r>
              <a:rPr lang="en-US" smtClean="0"/>
              <a:t>  The fawns take on the same color coat as the adults in the fall.</a:t>
            </a:r>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8FADAD-49D3-42C8-BEEE-A0AA66253530}" type="slidenum">
              <a:rPr lang="en-US" smtClean="0"/>
              <a:pPr fontAlgn="base">
                <a:spcBef>
                  <a:spcPct val="0"/>
                </a:spcBef>
                <a:spcAft>
                  <a:spcPct val="0"/>
                </a:spcAft>
                <a:defRPr/>
              </a:pPr>
              <a:t>7</a:t>
            </a:fld>
            <a:endParaRPr lang="en-US" dirty="0" smtClean="0"/>
          </a:p>
        </p:txBody>
      </p:sp>
    </p:spTree>
    <p:extLst>
      <p:ext uri="{BB962C8B-B14F-4D97-AF65-F5344CB8AC3E}">
        <p14:creationId xmlns:p14="http://schemas.microsoft.com/office/powerpoint/2010/main" val="1060963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r>
              <a:rPr lang="en-US" smtClean="0"/>
              <a:t>  Most fawns are born during May and June.  However, birth can take place from March to early August</a:t>
            </a:r>
          </a:p>
          <a:p>
            <a:pPr eaLnBrk="1" hangingPunct="1">
              <a:buFontTx/>
              <a:buChar char="•"/>
            </a:pPr>
            <a:r>
              <a:rPr lang="en-US" smtClean="0"/>
              <a:t>  Fawns can stand within minutes after being born, taking its first nourishment from the doe’s rich milk.</a:t>
            </a:r>
          </a:p>
          <a:p>
            <a:pPr eaLnBrk="1" hangingPunct="1">
              <a:buFontTx/>
              <a:buChar char="•"/>
            </a:pPr>
            <a:r>
              <a:rPr lang="en-US" smtClean="0"/>
              <a:t>  In good habitat most does give birth to twin fawns.  Younger does generally have just one fawn.</a:t>
            </a:r>
          </a:p>
          <a:p>
            <a:pPr eaLnBrk="1" hangingPunct="1">
              <a:buFontTx/>
              <a:buChar char="•"/>
            </a:pPr>
            <a:r>
              <a:rPr lang="en-US" smtClean="0"/>
              <a:t>  Some females are capable of reproducing at age 7 or 8 months of age but most when they are 1 ½ years old. </a:t>
            </a:r>
          </a:p>
        </p:txBody>
      </p:sp>
      <p:sp>
        <p:nvSpPr>
          <p:cNvPr id="4" name="Slide Number Placeholder 3"/>
          <p:cNvSpPr>
            <a:spLocks noGrp="1"/>
          </p:cNvSpPr>
          <p:nvPr>
            <p:ph type="sldNum" sz="quarter" idx="5"/>
          </p:nvPr>
        </p:nvSpPr>
        <p:spPr/>
        <p:txBody>
          <a:bodyPr/>
          <a:lstStyle/>
          <a:p>
            <a:pPr>
              <a:defRPr/>
            </a:pPr>
            <a:fld id="{AB7C18DF-17C1-4512-8328-3D96F96AFE8A}" type="slidenum">
              <a:rPr lang="en-US" smtClean="0"/>
              <a:pPr>
                <a:defRPr/>
              </a:pPr>
              <a:t>8</a:t>
            </a:fld>
            <a:endParaRPr lang="en-US" dirty="0"/>
          </a:p>
        </p:txBody>
      </p:sp>
    </p:spTree>
    <p:extLst>
      <p:ext uri="{BB962C8B-B14F-4D97-AF65-F5344CB8AC3E}">
        <p14:creationId xmlns:p14="http://schemas.microsoft.com/office/powerpoint/2010/main" val="410750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r>
              <a:rPr lang="en-US" dirty="0" smtClean="0"/>
              <a:t>This is an acquired trait</a:t>
            </a:r>
          </a:p>
        </p:txBody>
      </p:sp>
      <p:sp>
        <p:nvSpPr>
          <p:cNvPr id="4" name="Slide Number Placeholder 3"/>
          <p:cNvSpPr>
            <a:spLocks noGrp="1"/>
          </p:cNvSpPr>
          <p:nvPr>
            <p:ph type="sldNum" sz="quarter" idx="5"/>
          </p:nvPr>
        </p:nvSpPr>
        <p:spPr/>
        <p:txBody>
          <a:bodyPr/>
          <a:lstStyle/>
          <a:p>
            <a:pPr>
              <a:defRPr/>
            </a:pPr>
            <a:fld id="{AB7C18DF-17C1-4512-8328-3D96F96AFE8A}" type="slidenum">
              <a:rPr lang="en-US" smtClean="0"/>
              <a:pPr>
                <a:defRPr/>
              </a:pPr>
              <a:t>9</a:t>
            </a:fld>
            <a:endParaRPr lang="en-US" dirty="0"/>
          </a:p>
        </p:txBody>
      </p:sp>
    </p:spTree>
    <p:extLst>
      <p:ext uri="{BB962C8B-B14F-4D97-AF65-F5344CB8AC3E}">
        <p14:creationId xmlns:p14="http://schemas.microsoft.com/office/powerpoint/2010/main" val="1095476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0B006E7-D652-4B50-A944-A1DB594A9A71}" type="datetimeFigureOut">
              <a:rPr lang="en-US"/>
              <a:pPr>
                <a:defRPr/>
              </a:pPr>
              <a:t>4/20/2014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6BB76D-FAF8-492A-A402-B48069759DCF}" type="slidenum">
              <a:rPr lang="en-US"/>
              <a:pPr>
                <a:defRPr/>
              </a:pPr>
              <a:t>‹#›</a:t>
            </a:fld>
            <a:endParaRPr lang="en-US" dirty="0"/>
          </a:p>
        </p:txBody>
      </p:sp>
    </p:spTree>
    <p:extLst>
      <p:ext uri="{BB962C8B-B14F-4D97-AF65-F5344CB8AC3E}">
        <p14:creationId xmlns:p14="http://schemas.microsoft.com/office/powerpoint/2010/main" val="100676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161F9E-DBFD-4775-A2D6-F6EF1BA650F3}" type="datetimeFigureOut">
              <a:rPr lang="en-US"/>
              <a:pPr>
                <a:defRPr/>
              </a:pPr>
              <a:t>4/20/2014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8542C8-1981-4132-B77B-BD9EAE0EBBA4}" type="slidenum">
              <a:rPr lang="en-US"/>
              <a:pPr>
                <a:defRPr/>
              </a:pPr>
              <a:t>‹#›</a:t>
            </a:fld>
            <a:endParaRPr lang="en-US" dirty="0"/>
          </a:p>
        </p:txBody>
      </p:sp>
    </p:spTree>
    <p:extLst>
      <p:ext uri="{BB962C8B-B14F-4D97-AF65-F5344CB8AC3E}">
        <p14:creationId xmlns:p14="http://schemas.microsoft.com/office/powerpoint/2010/main" val="1495165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ED359C-AC78-48EE-9C19-BD04DE1EEE58}" type="datetimeFigureOut">
              <a:rPr lang="en-US"/>
              <a:pPr>
                <a:defRPr/>
              </a:pPr>
              <a:t>4/20/2014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C91E31-DAE4-4211-BCDF-373B56228CAD}" type="slidenum">
              <a:rPr lang="en-US"/>
              <a:pPr>
                <a:defRPr/>
              </a:pPr>
              <a:t>‹#›</a:t>
            </a:fld>
            <a:endParaRPr lang="en-US" dirty="0"/>
          </a:p>
        </p:txBody>
      </p:sp>
    </p:spTree>
    <p:extLst>
      <p:ext uri="{BB962C8B-B14F-4D97-AF65-F5344CB8AC3E}">
        <p14:creationId xmlns:p14="http://schemas.microsoft.com/office/powerpoint/2010/main" val="284142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567BAA-2003-4F32-B386-F98818F26276}" type="datetimeFigureOut">
              <a:rPr lang="en-US"/>
              <a:pPr>
                <a:defRPr/>
              </a:pPr>
              <a:t>4/20/2014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8FD29B-3B01-41BA-B094-CE75BE6E1D29}" type="slidenum">
              <a:rPr lang="en-US"/>
              <a:pPr>
                <a:defRPr/>
              </a:pPr>
              <a:t>‹#›</a:t>
            </a:fld>
            <a:endParaRPr lang="en-US" dirty="0"/>
          </a:p>
        </p:txBody>
      </p:sp>
    </p:spTree>
    <p:extLst>
      <p:ext uri="{BB962C8B-B14F-4D97-AF65-F5344CB8AC3E}">
        <p14:creationId xmlns:p14="http://schemas.microsoft.com/office/powerpoint/2010/main" val="73918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BE36EC8-A1C0-4576-AF93-9056DCF6BF4A}" type="datetimeFigureOut">
              <a:rPr lang="en-US"/>
              <a:pPr>
                <a:defRPr/>
              </a:pPr>
              <a:t>4/20/2014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41A689-17D2-49BF-ABB9-8BD2263C7D70}" type="slidenum">
              <a:rPr lang="en-US"/>
              <a:pPr>
                <a:defRPr/>
              </a:pPr>
              <a:t>‹#›</a:t>
            </a:fld>
            <a:endParaRPr lang="en-US" dirty="0"/>
          </a:p>
        </p:txBody>
      </p:sp>
    </p:spTree>
    <p:extLst>
      <p:ext uri="{BB962C8B-B14F-4D97-AF65-F5344CB8AC3E}">
        <p14:creationId xmlns:p14="http://schemas.microsoft.com/office/powerpoint/2010/main" val="1755878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FC194E8-C941-4945-8FD9-2A373303FF94}" type="datetimeFigureOut">
              <a:rPr lang="en-US"/>
              <a:pPr>
                <a:defRPr/>
              </a:pPr>
              <a:t>4/20/2014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BB52D8-E62F-4125-8A05-15C89C6B3E54}" type="slidenum">
              <a:rPr lang="en-US"/>
              <a:pPr>
                <a:defRPr/>
              </a:pPr>
              <a:t>‹#›</a:t>
            </a:fld>
            <a:endParaRPr lang="en-US" dirty="0"/>
          </a:p>
        </p:txBody>
      </p:sp>
    </p:spTree>
    <p:extLst>
      <p:ext uri="{BB962C8B-B14F-4D97-AF65-F5344CB8AC3E}">
        <p14:creationId xmlns:p14="http://schemas.microsoft.com/office/powerpoint/2010/main" val="175823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2976909-177E-4DAF-A37B-AB9B32B6AA23}" type="datetimeFigureOut">
              <a:rPr lang="en-US"/>
              <a:pPr>
                <a:defRPr/>
              </a:pPr>
              <a:t>4/20/2014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A6DB461-3FBF-4733-ADB3-7D950A83CFD4}" type="slidenum">
              <a:rPr lang="en-US"/>
              <a:pPr>
                <a:defRPr/>
              </a:pPr>
              <a:t>‹#›</a:t>
            </a:fld>
            <a:endParaRPr lang="en-US" dirty="0"/>
          </a:p>
        </p:txBody>
      </p:sp>
    </p:spTree>
    <p:extLst>
      <p:ext uri="{BB962C8B-B14F-4D97-AF65-F5344CB8AC3E}">
        <p14:creationId xmlns:p14="http://schemas.microsoft.com/office/powerpoint/2010/main" val="2149620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89946E6-9397-4831-8475-C4D76C1CB304}" type="datetimeFigureOut">
              <a:rPr lang="en-US"/>
              <a:pPr>
                <a:defRPr/>
              </a:pPr>
              <a:t>4/20/2014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9AEEA87-1C17-4963-B2E5-1F8D89C0AAA3}" type="slidenum">
              <a:rPr lang="en-US"/>
              <a:pPr>
                <a:defRPr/>
              </a:pPr>
              <a:t>‹#›</a:t>
            </a:fld>
            <a:endParaRPr lang="en-US" dirty="0"/>
          </a:p>
        </p:txBody>
      </p:sp>
    </p:spTree>
    <p:extLst>
      <p:ext uri="{BB962C8B-B14F-4D97-AF65-F5344CB8AC3E}">
        <p14:creationId xmlns:p14="http://schemas.microsoft.com/office/powerpoint/2010/main" val="2453161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E758C2-5B2E-49FE-BFD5-C17E331F2268}" type="datetimeFigureOut">
              <a:rPr lang="en-US"/>
              <a:pPr>
                <a:defRPr/>
              </a:pPr>
              <a:t>4/20/2014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1A2A2C9-58A7-488F-B5CF-E8BB115EF0CE}" type="slidenum">
              <a:rPr lang="en-US"/>
              <a:pPr>
                <a:defRPr/>
              </a:pPr>
              <a:t>‹#›</a:t>
            </a:fld>
            <a:endParaRPr lang="en-US" dirty="0"/>
          </a:p>
        </p:txBody>
      </p:sp>
    </p:spTree>
    <p:extLst>
      <p:ext uri="{BB962C8B-B14F-4D97-AF65-F5344CB8AC3E}">
        <p14:creationId xmlns:p14="http://schemas.microsoft.com/office/powerpoint/2010/main" val="1340413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4BDD9D-C377-46E8-A7BD-3198F44A1861}" type="datetimeFigureOut">
              <a:rPr lang="en-US"/>
              <a:pPr>
                <a:defRPr/>
              </a:pPr>
              <a:t>4/20/2014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888684-94BC-4952-B99D-3DB3A66679B1}" type="slidenum">
              <a:rPr lang="en-US"/>
              <a:pPr>
                <a:defRPr/>
              </a:pPr>
              <a:t>‹#›</a:t>
            </a:fld>
            <a:endParaRPr lang="en-US" dirty="0"/>
          </a:p>
        </p:txBody>
      </p:sp>
    </p:spTree>
    <p:extLst>
      <p:ext uri="{BB962C8B-B14F-4D97-AF65-F5344CB8AC3E}">
        <p14:creationId xmlns:p14="http://schemas.microsoft.com/office/powerpoint/2010/main" val="4071839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778E0F-44C6-4222-8EC7-719F23C9C10A}" type="datetimeFigureOut">
              <a:rPr lang="en-US"/>
              <a:pPr>
                <a:defRPr/>
              </a:pPr>
              <a:t>4/20/2014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F7E38D-961C-48C7-B514-7ACCB4A086CF}" type="slidenum">
              <a:rPr lang="en-US"/>
              <a:pPr>
                <a:defRPr/>
              </a:pPr>
              <a:t>‹#›</a:t>
            </a:fld>
            <a:endParaRPr lang="en-US" dirty="0"/>
          </a:p>
        </p:txBody>
      </p:sp>
    </p:spTree>
    <p:extLst>
      <p:ext uri="{BB962C8B-B14F-4D97-AF65-F5344CB8AC3E}">
        <p14:creationId xmlns:p14="http://schemas.microsoft.com/office/powerpoint/2010/main" val="389991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A411A17-B6E2-4EA8-8F83-7C016CB12CEE}" type="datetimeFigureOut">
              <a:rPr lang="en-US"/>
              <a:pPr>
                <a:defRPr/>
              </a:pPr>
              <a:t>4/20/2014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266F8BA-4858-47FC-867E-5D8F8632A7A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ebcache.googleusercontent.com/search?q=cache:Bf2uvnYbScYJ:sfr.psu.edu/youth/sftrc/deer/white-tailed-ppt+white+tailed+deer+biology+and+adaptations,+ppt&amp;cd=2&amp;hl=en&amp;ct=clnk&amp;gl=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upload.wikimedia.org/wikipedia/en/4/4f/Whitetaildeer.jp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990600"/>
            <a:ext cx="7239000" cy="1752600"/>
          </a:xfrm>
        </p:spPr>
        <p:txBody>
          <a:bodyPr rtlCol="0">
            <a:normAutofit/>
          </a:bodyPr>
          <a:lstStyle/>
          <a:p>
            <a:pPr eaLnBrk="1" fontAlgn="auto" hangingPunct="1">
              <a:spcAft>
                <a:spcPts val="0"/>
              </a:spcAft>
              <a:buFont typeface="Arial" pitchFamily="34" charset="0"/>
              <a:buNone/>
              <a:defRPr/>
            </a:pPr>
            <a:r>
              <a:rPr lang="en-US" sz="4400" dirty="0" smtClean="0">
                <a:solidFill>
                  <a:schemeClr val="tx1"/>
                </a:solidFill>
                <a:latin typeface="+mj-lt"/>
              </a:rPr>
              <a:t>White-tailed Deer</a:t>
            </a:r>
          </a:p>
          <a:p>
            <a:pPr eaLnBrk="1" fontAlgn="auto" hangingPunct="1">
              <a:spcAft>
                <a:spcPts val="0"/>
              </a:spcAft>
              <a:buFont typeface="Arial" pitchFamily="34" charset="0"/>
              <a:buNone/>
              <a:defRPr/>
            </a:pPr>
            <a:r>
              <a:rPr lang="en-US" sz="4400" dirty="0" smtClean="0">
                <a:solidFill>
                  <a:schemeClr val="tx1"/>
                </a:solidFill>
                <a:latin typeface="+mj-lt"/>
              </a:rPr>
              <a:t>Biology and Adaptations</a:t>
            </a:r>
          </a:p>
          <a:p>
            <a:pPr eaLnBrk="1" fontAlgn="auto" hangingPunct="1">
              <a:spcAft>
                <a:spcPts val="0"/>
              </a:spcAft>
              <a:buFont typeface="Arial" pitchFamily="34" charset="0"/>
              <a:buNone/>
              <a:defRPr/>
            </a:pPr>
            <a:endParaRPr lang="en-US" dirty="0" smtClean="0"/>
          </a:p>
        </p:txBody>
      </p:sp>
      <p:sp>
        <p:nvSpPr>
          <p:cNvPr id="2051" name="TextBox 4"/>
          <p:cNvSpPr txBox="1">
            <a:spLocks noChangeArrowheads="1"/>
          </p:cNvSpPr>
          <p:nvPr/>
        </p:nvSpPr>
        <p:spPr bwMode="auto">
          <a:xfrm>
            <a:off x="1676400" y="2895600"/>
            <a:ext cx="5486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a:hlinkClick r:id="rId3"/>
              </a:rPr>
              <a:t>http://webcache.googleusercontent.com/search?q=cache:Bf2uvnYbScYJ:sfr.psu.edu/youth/sftrc/deer/white-tailed-ppt+white+tailed+deer+biology+and+adaptations,+ppt&amp;cd=2&amp;hl=en&amp;ct=clnk&amp;gl=us</a:t>
            </a:r>
            <a:r>
              <a:rPr lang="en-US" sz="1600"/>
              <a:t> </a:t>
            </a:r>
          </a:p>
        </p:txBody>
      </p:sp>
      <p:sp>
        <p:nvSpPr>
          <p:cNvPr id="2052" name="TextBox 9"/>
          <p:cNvSpPr txBox="1">
            <a:spLocks noChangeArrowheads="1"/>
          </p:cNvSpPr>
          <p:nvPr/>
        </p:nvSpPr>
        <p:spPr bwMode="auto">
          <a:xfrm>
            <a:off x="7342188" y="6384925"/>
            <a:ext cx="14779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PA Game Commission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5"/>
          <p:cNvSpPr txBox="1">
            <a:spLocks noChangeArrowheads="1"/>
          </p:cNvSpPr>
          <p:nvPr/>
        </p:nvSpPr>
        <p:spPr bwMode="auto">
          <a:xfrm>
            <a:off x="476250" y="215900"/>
            <a:ext cx="8153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a:t>A whitetail’s keen senses of </a:t>
            </a:r>
            <a:r>
              <a:rPr lang="en-US" sz="2800" b="1"/>
              <a:t>smell, vision</a:t>
            </a:r>
            <a:r>
              <a:rPr lang="en-US" sz="2800"/>
              <a:t>, and </a:t>
            </a:r>
            <a:r>
              <a:rPr lang="en-US" sz="2800" b="1"/>
              <a:t>hearing </a:t>
            </a:r>
            <a:r>
              <a:rPr lang="en-US" sz="2800"/>
              <a:t>help them detect danger from predators including bear, coyotes</a:t>
            </a:r>
            <a:r>
              <a:rPr lang="en-US" sz="2800" b="1"/>
              <a:t>, </a:t>
            </a:r>
            <a:r>
              <a:rPr lang="en-US" sz="2800"/>
              <a:t>bobcats, and humans!</a:t>
            </a:r>
          </a:p>
        </p:txBody>
      </p:sp>
      <p:pic>
        <p:nvPicPr>
          <p:cNvPr id="10243" name="Picture 8" descr="big buc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52600"/>
            <a:ext cx="4475163"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10"/>
          <p:cNvSpPr txBox="1">
            <a:spLocks noChangeArrowheads="1"/>
          </p:cNvSpPr>
          <p:nvPr/>
        </p:nvSpPr>
        <p:spPr bwMode="auto">
          <a:xfrm>
            <a:off x="4235450" y="6427788"/>
            <a:ext cx="25812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John Stehn, U.S. Fish and Wildlife Service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Jumping Dee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388" y="1257300"/>
            <a:ext cx="7770812"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6"/>
          <p:cNvSpPr txBox="1">
            <a:spLocks noChangeArrowheads="1"/>
          </p:cNvSpPr>
          <p:nvPr/>
        </p:nvSpPr>
        <p:spPr bwMode="auto">
          <a:xfrm>
            <a:off x="723900" y="250825"/>
            <a:ext cx="7696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a:t>Whitetails can run and bound through dense</a:t>
            </a:r>
          </a:p>
          <a:p>
            <a:pPr algn="ctr" eaLnBrk="1" hangingPunct="1"/>
            <a:r>
              <a:rPr lang="en-US" sz="2800"/>
              <a:t>vegetation at 40 miles per hour.</a:t>
            </a:r>
          </a:p>
        </p:txBody>
      </p:sp>
      <p:sp>
        <p:nvSpPr>
          <p:cNvPr id="11268" name="TextBox 3"/>
          <p:cNvSpPr txBox="1">
            <a:spLocks noChangeArrowheads="1"/>
          </p:cNvSpPr>
          <p:nvPr/>
        </p:nvSpPr>
        <p:spPr bwMode="auto">
          <a:xfrm>
            <a:off x="7086600" y="6438900"/>
            <a:ext cx="1406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U.S. Fish and Wildlife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6"/>
          <p:cNvSpPr txBox="1">
            <a:spLocks noChangeArrowheads="1"/>
          </p:cNvSpPr>
          <p:nvPr/>
        </p:nvSpPr>
        <p:spPr bwMode="auto">
          <a:xfrm>
            <a:off x="723900" y="250825"/>
            <a:ext cx="7696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smtClean="0"/>
              <a:t>Deer will find camouflage in thick areas of vegetation to sleep in.</a:t>
            </a: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500705"/>
            <a:ext cx="6172200" cy="4629150"/>
          </a:xfrm>
          <a:prstGeom prst="rect">
            <a:avLst/>
          </a:prstGeom>
        </p:spPr>
      </p:pic>
    </p:spTree>
    <p:extLst>
      <p:ext uri="{BB962C8B-B14F-4D97-AF65-F5344CB8AC3E}">
        <p14:creationId xmlns:p14="http://schemas.microsoft.com/office/powerpoint/2010/main" val="3321985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6"/>
          <p:cNvSpPr txBox="1">
            <a:spLocks noChangeArrowheads="1"/>
          </p:cNvSpPr>
          <p:nvPr/>
        </p:nvSpPr>
        <p:spPr bwMode="auto">
          <a:xfrm>
            <a:off x="685800" y="228600"/>
            <a:ext cx="7696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smtClean="0"/>
              <a:t>A herd of deer will run away when they hear</a:t>
            </a:r>
          </a:p>
          <a:p>
            <a:pPr algn="ctr" eaLnBrk="1" hangingPunct="1"/>
            <a:r>
              <a:rPr lang="en-US" sz="2800" dirty="0" smtClean="0"/>
              <a:t>a hunter’s gun shot.</a:t>
            </a:r>
            <a:endParaRPr lang="en-US" sz="2800" dirty="0"/>
          </a:p>
        </p:txBody>
      </p:sp>
      <p:pic>
        <p:nvPicPr>
          <p:cNvPr id="1026" name="Picture 2" descr="http://windling.typepad.com/.a/6a00e54fcf738588340192abecce74970d-80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762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740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deer digestion.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981200"/>
            <a:ext cx="84375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6"/>
          <p:cNvSpPr txBox="1">
            <a:spLocks noChangeArrowheads="1"/>
          </p:cNvSpPr>
          <p:nvPr/>
        </p:nvSpPr>
        <p:spPr bwMode="auto">
          <a:xfrm>
            <a:off x="6859588" y="6516688"/>
            <a:ext cx="19986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The Hunting and Fishing Library</a:t>
            </a:r>
          </a:p>
        </p:txBody>
      </p:sp>
      <p:sp>
        <p:nvSpPr>
          <p:cNvPr id="12292" name="TextBox 7"/>
          <p:cNvSpPr txBox="1">
            <a:spLocks noChangeArrowheads="1"/>
          </p:cNvSpPr>
          <p:nvPr/>
        </p:nvSpPr>
        <p:spPr bwMode="auto">
          <a:xfrm>
            <a:off x="0" y="228600"/>
            <a:ext cx="912495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600"/>
              <a:t>White-tailed deer, like cows, are ruminants or “cud” chewers.</a:t>
            </a:r>
          </a:p>
          <a:p>
            <a:pPr algn="ctr" eaLnBrk="1" hangingPunct="1"/>
            <a:r>
              <a:rPr lang="en-US" sz="2600"/>
              <a:t>They have a 4 chambered stomach. The first chamber,</a:t>
            </a:r>
          </a:p>
          <a:p>
            <a:pPr algn="ctr" eaLnBrk="1" hangingPunct="1"/>
            <a:r>
              <a:rPr lang="en-US" sz="2600"/>
              <a:t>called the </a:t>
            </a:r>
            <a:r>
              <a:rPr lang="en-US" sz="2600" i="1"/>
              <a:t>rumen</a:t>
            </a:r>
            <a:r>
              <a:rPr lang="en-US" sz="2600"/>
              <a:t>, stores food which is later regurgitated,</a:t>
            </a:r>
          </a:p>
          <a:p>
            <a:pPr algn="ctr" eaLnBrk="1" hangingPunct="1"/>
            <a:r>
              <a:rPr lang="en-US" sz="2600"/>
              <a:t>chewed, and swallowed.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eer chewing.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55763"/>
            <a:ext cx="3810000" cy="482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2"/>
          <p:cNvSpPr txBox="1">
            <a:spLocks noChangeArrowheads="1"/>
          </p:cNvSpPr>
          <p:nvPr/>
        </p:nvSpPr>
        <p:spPr bwMode="auto">
          <a:xfrm>
            <a:off x="304800" y="152400"/>
            <a:ext cx="853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a:t>Deer are predominantly browsers feeding on leaves, buds, and twigs.  An average adult deer requires 4-8 pounds of forage per day. </a:t>
            </a:r>
          </a:p>
        </p:txBody>
      </p:sp>
      <p:sp>
        <p:nvSpPr>
          <p:cNvPr id="13316" name="TextBox 7"/>
          <p:cNvSpPr txBox="1">
            <a:spLocks noChangeArrowheads="1"/>
          </p:cNvSpPr>
          <p:nvPr/>
        </p:nvSpPr>
        <p:spPr bwMode="auto">
          <a:xfrm>
            <a:off x="4676775" y="6470650"/>
            <a:ext cx="17430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Hunting and Fishing Library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
          <p:cNvSpPr txBox="1">
            <a:spLocks noChangeArrowheads="1"/>
          </p:cNvSpPr>
          <p:nvPr/>
        </p:nvSpPr>
        <p:spPr bwMode="auto">
          <a:xfrm>
            <a:off x="304800" y="152400"/>
            <a:ext cx="853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smtClean="0"/>
              <a:t>Deer will move to a field where it can eat </a:t>
            </a:r>
          </a:p>
          <a:p>
            <a:pPr algn="ctr" eaLnBrk="1" hangingPunct="1"/>
            <a:r>
              <a:rPr lang="en-US" sz="2800" dirty="0"/>
              <a:t>t</a:t>
            </a:r>
            <a:r>
              <a:rPr lang="en-US" sz="2800" dirty="0" smtClean="0"/>
              <a:t>he new growth of corn.</a:t>
            </a: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76400"/>
            <a:ext cx="6796087" cy="4522487"/>
          </a:xfrm>
          <a:prstGeom prst="rect">
            <a:avLst/>
          </a:prstGeom>
        </p:spPr>
      </p:pic>
    </p:spTree>
    <p:extLst>
      <p:ext uri="{BB962C8B-B14F-4D97-AF65-F5344CB8AC3E}">
        <p14:creationId xmlns:p14="http://schemas.microsoft.com/office/powerpoint/2010/main" val="50953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819150" y="266700"/>
            <a:ext cx="7543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a:t>In heavily hunted areas deer  rarely live past 3</a:t>
            </a:r>
          </a:p>
          <a:p>
            <a:pPr algn="ctr" eaLnBrk="1" hangingPunct="1"/>
            <a:r>
              <a:rPr lang="en-US" sz="2800"/>
              <a:t>years of age.  Where hunting pressure is light</a:t>
            </a:r>
          </a:p>
          <a:p>
            <a:pPr algn="ctr" eaLnBrk="1" hangingPunct="1"/>
            <a:r>
              <a:rPr lang="en-US" sz="2800"/>
              <a:t>deer may live to be 10 years of age.</a:t>
            </a:r>
          </a:p>
        </p:txBody>
      </p:sp>
      <p:pic>
        <p:nvPicPr>
          <p:cNvPr id="14339" name="Picture 2" descr="Image:Whitetaildee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413" y="1676400"/>
            <a:ext cx="71564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3"/>
          <p:cNvSpPr txBox="1">
            <a:spLocks noChangeArrowheads="1"/>
          </p:cNvSpPr>
          <p:nvPr/>
        </p:nvSpPr>
        <p:spPr bwMode="auto">
          <a:xfrm>
            <a:off x="644525" y="6015038"/>
            <a:ext cx="7920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Fawns can be recognized by their shorter facial features.</a:t>
            </a:r>
          </a:p>
        </p:txBody>
      </p:sp>
      <p:sp>
        <p:nvSpPr>
          <p:cNvPr id="14341" name="TextBox 4"/>
          <p:cNvSpPr txBox="1">
            <a:spLocks noChangeArrowheads="1"/>
          </p:cNvSpPr>
          <p:nvPr/>
        </p:nvSpPr>
        <p:spPr bwMode="auto">
          <a:xfrm>
            <a:off x="6743700" y="5468938"/>
            <a:ext cx="14239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solidFill>
                  <a:schemeClr val="bg1"/>
                </a:solidFill>
              </a:rPr>
              <a:t>http://en.wikipedia.org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CDY_00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250" y="1447800"/>
            <a:ext cx="746760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2"/>
          <p:cNvSpPr txBox="1">
            <a:spLocks noChangeArrowheads="1"/>
          </p:cNvSpPr>
          <p:nvPr/>
        </p:nvSpPr>
        <p:spPr bwMode="auto">
          <a:xfrm>
            <a:off x="347663" y="19050"/>
            <a:ext cx="87026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a:t>Antler and body size is used to estimate a</a:t>
            </a:r>
          </a:p>
          <a:p>
            <a:pPr algn="ctr" eaLnBrk="1" hangingPunct="1"/>
            <a:r>
              <a:rPr lang="en-US" sz="2800"/>
              <a:t>whitetail’s age. Here, a six month old “button” buck is </a:t>
            </a:r>
          </a:p>
          <a:p>
            <a:pPr algn="ctr" eaLnBrk="1" hangingPunct="1"/>
            <a:r>
              <a:rPr lang="en-US" sz="2800"/>
              <a:t>shown beside a mature 4-1/2 year old buck.</a:t>
            </a:r>
          </a:p>
        </p:txBody>
      </p:sp>
      <p:sp>
        <p:nvSpPr>
          <p:cNvPr id="15364" name="TextBox 3"/>
          <p:cNvSpPr txBox="1">
            <a:spLocks noChangeArrowheads="1"/>
          </p:cNvSpPr>
          <p:nvPr/>
        </p:nvSpPr>
        <p:spPr bwMode="auto">
          <a:xfrm>
            <a:off x="7562850" y="6324600"/>
            <a:ext cx="7731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J. Snavely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685800" y="533400"/>
            <a:ext cx="7848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a:t>The pattern of tooth replacement and wear is</a:t>
            </a:r>
          </a:p>
          <a:p>
            <a:pPr algn="ctr"/>
            <a:r>
              <a:rPr lang="en-US" sz="2800"/>
              <a:t>used by biologists to determine a whitetail’s age.</a:t>
            </a:r>
          </a:p>
        </p:txBody>
      </p:sp>
      <p:pic>
        <p:nvPicPr>
          <p:cNvPr id="16387" name="Picture 2" descr="JPG-deer j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1905000"/>
            <a:ext cx="867568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3"/>
          <p:cNvSpPr txBox="1">
            <a:spLocks noChangeArrowheads="1"/>
          </p:cNvSpPr>
          <p:nvPr/>
        </p:nvSpPr>
        <p:spPr bwMode="auto">
          <a:xfrm>
            <a:off x="5943600" y="5638800"/>
            <a:ext cx="2968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USGS, Northern Prairie Wildlife Research Center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990600"/>
            <a:ext cx="7239000" cy="1752600"/>
          </a:xfrm>
        </p:spPr>
        <p:txBody>
          <a:bodyPr rtlCol="0">
            <a:normAutofit/>
          </a:bodyPr>
          <a:lstStyle/>
          <a:p>
            <a:pPr eaLnBrk="1" fontAlgn="auto" hangingPunct="1">
              <a:spcAft>
                <a:spcPts val="0"/>
              </a:spcAft>
              <a:buFont typeface="Arial" pitchFamily="34" charset="0"/>
              <a:buNone/>
              <a:defRPr/>
            </a:pPr>
            <a:r>
              <a:rPr lang="en-US" sz="4400" dirty="0" smtClean="0">
                <a:solidFill>
                  <a:schemeClr val="tx1"/>
                </a:solidFill>
                <a:latin typeface="+mj-lt"/>
              </a:rPr>
              <a:t>White-tailed Deer</a:t>
            </a:r>
          </a:p>
          <a:p>
            <a:pPr eaLnBrk="1" fontAlgn="auto" hangingPunct="1">
              <a:spcAft>
                <a:spcPts val="0"/>
              </a:spcAft>
              <a:buFont typeface="Arial" pitchFamily="34" charset="0"/>
              <a:buNone/>
              <a:defRPr/>
            </a:pPr>
            <a:r>
              <a:rPr lang="en-US" sz="4400" dirty="0" smtClean="0">
                <a:solidFill>
                  <a:schemeClr val="tx1"/>
                </a:solidFill>
                <a:latin typeface="+mj-lt"/>
              </a:rPr>
              <a:t>Biology and Adaptations</a:t>
            </a:r>
          </a:p>
          <a:p>
            <a:pPr eaLnBrk="1" fontAlgn="auto" hangingPunct="1">
              <a:spcAft>
                <a:spcPts val="0"/>
              </a:spcAft>
              <a:buFont typeface="Arial" pitchFamily="34" charset="0"/>
              <a:buNone/>
              <a:defRPr/>
            </a:pPr>
            <a:endParaRPr lang="en-US" dirty="0" smtClean="0"/>
          </a:p>
        </p:txBody>
      </p:sp>
      <p:sp>
        <p:nvSpPr>
          <p:cNvPr id="3075" name="TextBox 4"/>
          <p:cNvSpPr txBox="1">
            <a:spLocks noChangeArrowheads="1"/>
          </p:cNvSpPr>
          <p:nvPr/>
        </p:nvSpPr>
        <p:spPr bwMode="auto">
          <a:xfrm>
            <a:off x="228600" y="4724400"/>
            <a:ext cx="3317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a:t>By David R. Jackson</a:t>
            </a:r>
          </a:p>
          <a:p>
            <a:pPr algn="ctr" eaLnBrk="1" hangingPunct="1"/>
            <a:r>
              <a:rPr lang="en-US" sz="1600"/>
              <a:t>Penn State Cooperative Extension</a:t>
            </a:r>
          </a:p>
          <a:p>
            <a:pPr algn="ctr" eaLnBrk="1" hangingPunct="1"/>
            <a:r>
              <a:rPr lang="en-US" sz="1600"/>
              <a:t>March 2008</a:t>
            </a:r>
          </a:p>
        </p:txBody>
      </p:sp>
      <p:pic>
        <p:nvPicPr>
          <p:cNvPr id="3076" name="Picture 11" descr="http://www.pgc.state.pa.us/pgc/lib/pgc/wildlife/photolib/two_whitetail_de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6488" y="3048000"/>
            <a:ext cx="5126037"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9"/>
          <p:cNvSpPr txBox="1">
            <a:spLocks noChangeArrowheads="1"/>
          </p:cNvSpPr>
          <p:nvPr/>
        </p:nvSpPr>
        <p:spPr bwMode="auto">
          <a:xfrm>
            <a:off x="7342188" y="6384925"/>
            <a:ext cx="14779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PA Game Commission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Whitetail Bu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43957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2"/>
          <p:cNvSpPr txBox="1">
            <a:spLocks noChangeArrowheads="1"/>
          </p:cNvSpPr>
          <p:nvPr/>
        </p:nvSpPr>
        <p:spPr bwMode="auto">
          <a:xfrm>
            <a:off x="7315200" y="6611938"/>
            <a:ext cx="1590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Texas Parks and Wildlife</a:t>
            </a:r>
          </a:p>
        </p:txBody>
      </p:sp>
      <p:pic>
        <p:nvPicPr>
          <p:cNvPr id="17412" name="Picture 4" descr="Whitetail Bu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5538" y="3962400"/>
            <a:ext cx="398938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Whitetail Bu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538" y="3714750"/>
            <a:ext cx="4411662"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 descr="Whitetail Bu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657225"/>
            <a:ext cx="4052888"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6"/>
          <p:cNvSpPr txBox="1">
            <a:spLocks noChangeArrowheads="1"/>
          </p:cNvSpPr>
          <p:nvPr/>
        </p:nvSpPr>
        <p:spPr bwMode="auto">
          <a:xfrm>
            <a:off x="152400" y="152400"/>
            <a:ext cx="886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A bucks antlers are covered with “velvet” while they are growing.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http://www.deerhunting.ws/skullsne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114550"/>
            <a:ext cx="90709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4"/>
          <p:cNvSpPr txBox="1">
            <a:spLocks noChangeArrowheads="1"/>
          </p:cNvSpPr>
          <p:nvPr/>
        </p:nvSpPr>
        <p:spPr bwMode="auto">
          <a:xfrm>
            <a:off x="6594475" y="6324600"/>
            <a:ext cx="25304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http://www.deerhunting.ws/deeraging.htm</a:t>
            </a:r>
          </a:p>
        </p:txBody>
      </p:sp>
      <p:sp>
        <p:nvSpPr>
          <p:cNvPr id="18436" name="Title 1"/>
          <p:cNvSpPr>
            <a:spLocks noGrp="1"/>
          </p:cNvSpPr>
          <p:nvPr>
            <p:ph type="title"/>
          </p:nvPr>
        </p:nvSpPr>
        <p:spPr>
          <a:xfrm>
            <a:off x="171450" y="19050"/>
            <a:ext cx="8915400" cy="3001963"/>
          </a:xfrm>
        </p:spPr>
        <p:txBody>
          <a:bodyPr/>
          <a:lstStyle/>
          <a:p>
            <a:pPr algn="l" eaLnBrk="1" hangingPunct="1"/>
            <a:r>
              <a:rPr lang="en-US" sz="3200" smtClean="0"/>
              <a:t>Many factors affect a whitetail’s antler development, including:</a:t>
            </a:r>
            <a:r>
              <a:rPr lang="en-US" sz="2400" smtClean="0"/>
              <a:t/>
            </a:r>
            <a:br>
              <a:rPr lang="en-US" sz="2400" smtClean="0"/>
            </a:br>
            <a:r>
              <a:rPr lang="en-US" sz="3100" smtClean="0"/>
              <a:t>1.  Diet - Nutrition</a:t>
            </a:r>
            <a:br>
              <a:rPr lang="en-US" sz="3100" smtClean="0"/>
            </a:br>
            <a:r>
              <a:rPr lang="en-US" sz="3100" smtClean="0"/>
              <a:t>2.  Age </a:t>
            </a:r>
            <a:br>
              <a:rPr lang="en-US" sz="3100" smtClean="0"/>
            </a:br>
            <a:r>
              <a:rPr lang="en-US" sz="3100" smtClean="0"/>
              <a:t>3.  Genetics </a:t>
            </a:r>
            <a:br>
              <a:rPr lang="en-US" sz="3100" smtClean="0"/>
            </a:br>
            <a:r>
              <a:rPr lang="en-US" sz="3100" smtClean="0"/>
              <a:t>4.  Herd Management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5250" y="381000"/>
            <a:ext cx="5486400" cy="792163"/>
          </a:xfrm>
        </p:spPr>
        <p:txBody>
          <a:bodyPr/>
          <a:lstStyle/>
          <a:p>
            <a:pPr eaLnBrk="1" hangingPunct="1"/>
            <a:r>
              <a:rPr lang="en-US" sz="2800" smtClean="0"/>
              <a:t>Whitetails leave many signs behind as evidence of their presence.</a:t>
            </a:r>
          </a:p>
        </p:txBody>
      </p:sp>
      <p:sp>
        <p:nvSpPr>
          <p:cNvPr id="19459" name="TextBox 7"/>
          <p:cNvSpPr txBox="1">
            <a:spLocks noChangeArrowheads="1"/>
          </p:cNvSpPr>
          <p:nvPr/>
        </p:nvSpPr>
        <p:spPr bwMode="auto">
          <a:xfrm>
            <a:off x="927100" y="1931988"/>
            <a:ext cx="1184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Buck Rub</a:t>
            </a:r>
          </a:p>
        </p:txBody>
      </p:sp>
      <p:sp>
        <p:nvSpPr>
          <p:cNvPr id="19460" name="TextBox 7"/>
          <p:cNvSpPr txBox="1">
            <a:spLocks noChangeArrowheads="1"/>
          </p:cNvSpPr>
          <p:nvPr/>
        </p:nvSpPr>
        <p:spPr bwMode="auto">
          <a:xfrm>
            <a:off x="4048125" y="4030663"/>
            <a:ext cx="752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Track</a:t>
            </a:r>
          </a:p>
        </p:txBody>
      </p:sp>
      <p:sp>
        <p:nvSpPr>
          <p:cNvPr id="19461" name="TextBox 11"/>
          <p:cNvSpPr txBox="1">
            <a:spLocks noChangeArrowheads="1"/>
          </p:cNvSpPr>
          <p:nvPr/>
        </p:nvSpPr>
        <p:spPr bwMode="auto">
          <a:xfrm>
            <a:off x="6797675" y="3700463"/>
            <a:ext cx="1236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Droppings</a:t>
            </a:r>
          </a:p>
        </p:txBody>
      </p:sp>
      <p:sp>
        <p:nvSpPr>
          <p:cNvPr id="19462" name="TextBox 6"/>
          <p:cNvSpPr txBox="1">
            <a:spLocks noChangeArrowheads="1"/>
          </p:cNvSpPr>
          <p:nvPr/>
        </p:nvSpPr>
        <p:spPr bwMode="auto">
          <a:xfrm>
            <a:off x="3829050" y="6535738"/>
            <a:ext cx="18669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A. Moors CouesWhitetail.com</a:t>
            </a:r>
          </a:p>
        </p:txBody>
      </p:sp>
      <p:sp>
        <p:nvSpPr>
          <p:cNvPr id="19463" name="TextBox 6"/>
          <p:cNvSpPr txBox="1">
            <a:spLocks noChangeArrowheads="1"/>
          </p:cNvSpPr>
          <p:nvPr/>
        </p:nvSpPr>
        <p:spPr bwMode="auto">
          <a:xfrm>
            <a:off x="8147050" y="6356350"/>
            <a:ext cx="9445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D.R. Jackson</a:t>
            </a:r>
          </a:p>
        </p:txBody>
      </p:sp>
      <p:pic>
        <p:nvPicPr>
          <p:cNvPr id="19464" name="Picture 8" descr="http://www.coueswhitetail.com/coues_biology/WT%20or%20MD%20track%20with%20quar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3815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0" descr="http://home.adelphia.net/~geffert/scrap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85800"/>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Box 6"/>
          <p:cNvSpPr txBox="1">
            <a:spLocks noChangeArrowheads="1"/>
          </p:cNvSpPr>
          <p:nvPr/>
        </p:nvSpPr>
        <p:spPr bwMode="auto">
          <a:xfrm>
            <a:off x="8080375" y="3105150"/>
            <a:ext cx="8651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Rich Geffert</a:t>
            </a:r>
          </a:p>
        </p:txBody>
      </p:sp>
      <p:sp>
        <p:nvSpPr>
          <p:cNvPr id="19467" name="TextBox 18"/>
          <p:cNvSpPr txBox="1">
            <a:spLocks noChangeArrowheads="1"/>
          </p:cNvSpPr>
          <p:nvPr/>
        </p:nvSpPr>
        <p:spPr bwMode="auto">
          <a:xfrm>
            <a:off x="6400800" y="347663"/>
            <a:ext cx="1749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Ground Scrape</a:t>
            </a:r>
          </a:p>
        </p:txBody>
      </p:sp>
      <p:pic>
        <p:nvPicPr>
          <p:cNvPr id="19468" name="Picture 21" descr="P902002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038600"/>
            <a:ext cx="314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25" y="2278063"/>
            <a:ext cx="26860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0" name="TextBox 15"/>
          <p:cNvSpPr txBox="1">
            <a:spLocks noChangeArrowheads="1"/>
          </p:cNvSpPr>
          <p:nvPr/>
        </p:nvSpPr>
        <p:spPr bwMode="auto">
          <a:xfrm>
            <a:off x="2093913" y="5835650"/>
            <a:ext cx="787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S.S. Smith</a:t>
            </a:r>
          </a:p>
        </p:txBody>
      </p:sp>
      <p:pic>
        <p:nvPicPr>
          <p:cNvPr id="19471" name="Picture 4" descr="striped maple brows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33700" y="184785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2" name="TextBox 7"/>
          <p:cNvSpPr txBox="1">
            <a:spLocks noChangeArrowheads="1"/>
          </p:cNvSpPr>
          <p:nvPr/>
        </p:nvSpPr>
        <p:spPr bwMode="auto">
          <a:xfrm>
            <a:off x="3752850" y="1524000"/>
            <a:ext cx="954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Browse</a:t>
            </a:r>
          </a:p>
        </p:txBody>
      </p:sp>
      <p:sp>
        <p:nvSpPr>
          <p:cNvPr id="19473" name="TextBox 6"/>
          <p:cNvSpPr txBox="1">
            <a:spLocks noChangeArrowheads="1"/>
          </p:cNvSpPr>
          <p:nvPr/>
        </p:nvSpPr>
        <p:spPr bwMode="auto">
          <a:xfrm>
            <a:off x="4533900" y="3733800"/>
            <a:ext cx="9445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D.R. Jackson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152400"/>
            <a:ext cx="4343400" cy="1143000"/>
          </a:xfrm>
        </p:spPr>
        <p:txBody>
          <a:bodyPr/>
          <a:lstStyle/>
          <a:p>
            <a:pPr eaLnBrk="1" hangingPunct="1"/>
            <a:r>
              <a:rPr lang="en-US" b="1" smtClean="0"/>
              <a:t>Whitetail  Habitat </a:t>
            </a:r>
          </a:p>
        </p:txBody>
      </p:sp>
      <p:sp>
        <p:nvSpPr>
          <p:cNvPr id="20483" name="Content Placeholder 2"/>
          <p:cNvSpPr>
            <a:spLocks noGrp="1"/>
          </p:cNvSpPr>
          <p:nvPr>
            <p:ph idx="1"/>
          </p:nvPr>
        </p:nvSpPr>
        <p:spPr>
          <a:xfrm>
            <a:off x="228600" y="1371600"/>
            <a:ext cx="5410200" cy="2743200"/>
          </a:xfrm>
        </p:spPr>
        <p:txBody>
          <a:bodyPr/>
          <a:lstStyle/>
          <a:p>
            <a:pPr eaLnBrk="1" hangingPunct="1">
              <a:buFont typeface="Wingdings" pitchFamily="2" charset="2"/>
              <a:buChar char="§"/>
            </a:pPr>
            <a:r>
              <a:rPr lang="en-US" sz="2800" b="1" u="sng" smtClean="0"/>
              <a:t>Food</a:t>
            </a:r>
            <a:r>
              <a:rPr lang="en-US" sz="2800" smtClean="0"/>
              <a:t>  - consists of an abundant supply of grasses, forbs, browse, nuts, fruit, and crops </a:t>
            </a:r>
          </a:p>
          <a:p>
            <a:pPr eaLnBrk="1" hangingPunct="1">
              <a:buFont typeface="Wingdings" pitchFamily="2" charset="2"/>
              <a:buChar char="§"/>
            </a:pPr>
            <a:r>
              <a:rPr lang="en-US" sz="2800" b="1" u="sng" smtClean="0"/>
              <a:t>Water</a:t>
            </a:r>
            <a:r>
              <a:rPr lang="en-US" sz="2800" smtClean="0"/>
              <a:t>  - generally not a limiting factor, obtain much of what they need from the plants they eat</a:t>
            </a:r>
          </a:p>
        </p:txBody>
      </p:sp>
      <p:pic>
        <p:nvPicPr>
          <p:cNvPr id="20484" name="Picture 7" descr="http://www.mynaturephotos.com/images/YoungBu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838200"/>
            <a:ext cx="30940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4"/>
          <p:cNvSpPr txBox="1">
            <a:spLocks noChangeArrowheads="1"/>
          </p:cNvSpPr>
          <p:nvPr/>
        </p:nvSpPr>
        <p:spPr bwMode="auto">
          <a:xfrm>
            <a:off x="7339013" y="3792538"/>
            <a:ext cx="16891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www.mynaturephotos.com</a:t>
            </a:r>
          </a:p>
        </p:txBody>
      </p:sp>
      <p:sp>
        <p:nvSpPr>
          <p:cNvPr id="6" name="Rectangle 5"/>
          <p:cNvSpPr/>
          <p:nvPr/>
        </p:nvSpPr>
        <p:spPr>
          <a:xfrm>
            <a:off x="288925" y="4038600"/>
            <a:ext cx="8534400" cy="2400300"/>
          </a:xfrm>
          <a:prstGeom prst="rect">
            <a:avLst/>
          </a:prstGeom>
        </p:spPr>
        <p:txBody>
          <a:bodyPr>
            <a:spAutoFit/>
          </a:bodyPr>
          <a:lstStyle/>
          <a:p>
            <a:pPr>
              <a:buFont typeface="Wingdings" pitchFamily="2" charset="2"/>
              <a:buChar char="§"/>
              <a:defRPr/>
            </a:pPr>
            <a:r>
              <a:rPr lang="en-US" sz="2800" b="1" dirty="0"/>
              <a:t>  </a:t>
            </a:r>
            <a:r>
              <a:rPr lang="en-US" sz="2800" b="1" u="sng" dirty="0">
                <a:latin typeface="+mn-lt"/>
              </a:rPr>
              <a:t>Cover</a:t>
            </a:r>
            <a:r>
              <a:rPr lang="en-US" sz="2800" dirty="0">
                <a:latin typeface="+mn-lt"/>
              </a:rPr>
              <a:t>  - necessary to elude hunters and other      </a:t>
            </a:r>
          </a:p>
          <a:p>
            <a:pPr>
              <a:defRPr/>
            </a:pPr>
            <a:r>
              <a:rPr lang="en-US" sz="2800" dirty="0">
                <a:latin typeface="+mn-lt"/>
              </a:rPr>
              <a:t>   predators and for protection from the weather</a:t>
            </a:r>
          </a:p>
          <a:p>
            <a:pPr>
              <a:defRPr/>
            </a:pPr>
            <a:endParaRPr lang="en-US" sz="1000" dirty="0">
              <a:latin typeface="+mn-lt"/>
            </a:endParaRPr>
          </a:p>
          <a:p>
            <a:pPr>
              <a:buFont typeface="Wingdings" pitchFamily="2" charset="2"/>
              <a:buChar char="§"/>
              <a:defRPr/>
            </a:pPr>
            <a:r>
              <a:rPr lang="en-US" sz="2800" b="1" dirty="0">
                <a:latin typeface="+mn-lt"/>
              </a:rPr>
              <a:t>  </a:t>
            </a:r>
            <a:r>
              <a:rPr lang="en-US" sz="2800" b="1" u="sng" dirty="0">
                <a:latin typeface="+mn-lt"/>
              </a:rPr>
              <a:t>Space</a:t>
            </a:r>
            <a:r>
              <a:rPr lang="en-US" sz="2800" dirty="0">
                <a:latin typeface="+mn-lt"/>
              </a:rPr>
              <a:t> - area required to escape predators,  </a:t>
            </a:r>
          </a:p>
          <a:p>
            <a:pPr>
              <a:defRPr/>
            </a:pPr>
            <a:r>
              <a:rPr lang="en-US" sz="2800" dirty="0">
                <a:latin typeface="+mn-lt"/>
              </a:rPr>
              <a:t>   locate a mate, and find sufficient food, water and</a:t>
            </a:r>
          </a:p>
          <a:p>
            <a:pPr>
              <a:defRPr/>
            </a:pPr>
            <a:r>
              <a:rPr lang="en-US" sz="2800" dirty="0">
                <a:latin typeface="+mn-lt"/>
              </a:rPr>
              <a:t>   cover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76250" y="247650"/>
            <a:ext cx="8153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a:t>A young seedling/sapling forest provides excellent  habitat.  Whitetails also prefer “edges” or transition areas between fields and forests.</a:t>
            </a:r>
          </a:p>
        </p:txBody>
      </p:sp>
      <p:pic>
        <p:nvPicPr>
          <p:cNvPr id="21507" name="Picture 4" descr="Display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1714500"/>
            <a:ext cx="7015163" cy="47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8"/>
          <p:cNvSpPr txBox="1">
            <a:spLocks noChangeArrowheads="1"/>
          </p:cNvSpPr>
          <p:nvPr/>
        </p:nvSpPr>
        <p:spPr bwMode="auto">
          <a:xfrm>
            <a:off x="5200650" y="6400800"/>
            <a:ext cx="2924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Donna  Dewhurst, U.S. Fish and Wildlife Service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17488"/>
            <a:ext cx="8229600" cy="2011362"/>
          </a:xfrm>
        </p:spPr>
        <p:txBody>
          <a:bodyPr/>
          <a:lstStyle/>
          <a:p>
            <a:pPr eaLnBrk="1" hangingPunct="1"/>
            <a:r>
              <a:rPr lang="en-US" smtClean="0"/>
              <a:t>White-tailed deer are a valuable, renewable, natural resource that must be managed</a:t>
            </a:r>
          </a:p>
        </p:txBody>
      </p:sp>
      <p:pic>
        <p:nvPicPr>
          <p:cNvPr id="22531" name="Picture 5" descr="http://www.pgc.state.pa.us/pgc/lib/pgc/wildlife/photolib/white_tailed_de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900" y="2286000"/>
            <a:ext cx="6642100"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pgc.state.pa.us/pgc/lib/pgc/wildlife/photolib/whitetail_faw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457200"/>
            <a:ext cx="9150350"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2"/>
          <p:cNvSpPr txBox="1">
            <a:spLocks noChangeArrowheads="1"/>
          </p:cNvSpPr>
          <p:nvPr/>
        </p:nvSpPr>
        <p:spPr bwMode="auto">
          <a:xfrm>
            <a:off x="5257800" y="4953000"/>
            <a:ext cx="29448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b="1"/>
              <a:t>Questions</a:t>
            </a:r>
          </a:p>
        </p:txBody>
      </p:sp>
      <p:sp>
        <p:nvSpPr>
          <p:cNvPr id="23556" name="TextBox 3"/>
          <p:cNvSpPr txBox="1">
            <a:spLocks noChangeArrowheads="1"/>
          </p:cNvSpPr>
          <p:nvPr/>
        </p:nvSpPr>
        <p:spPr bwMode="auto">
          <a:xfrm>
            <a:off x="7713663" y="6416675"/>
            <a:ext cx="14779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PA Game Commission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Box 3"/>
          <p:cNvSpPr txBox="1">
            <a:spLocks noChangeArrowheads="1"/>
          </p:cNvSpPr>
          <p:nvPr/>
        </p:nvSpPr>
        <p:spPr bwMode="auto">
          <a:xfrm>
            <a:off x="7713663" y="6416675"/>
            <a:ext cx="14779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PA Game Commission</a:t>
            </a:r>
          </a:p>
        </p:txBody>
      </p:sp>
      <p:sp>
        <p:nvSpPr>
          <p:cNvPr id="3" name="Rectangle 1"/>
          <p:cNvSpPr>
            <a:spLocks noChangeArrowheads="1"/>
          </p:cNvSpPr>
          <p:nvPr/>
        </p:nvSpPr>
        <p:spPr bwMode="auto">
          <a:xfrm>
            <a:off x="304800" y="304800"/>
            <a:ext cx="9030036"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This is about a very unusual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herd of deer found in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Wisconsin near the border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with Michigan's Upper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Peninsular.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0" b="0" i="0" u="none" strike="noStrike" cap="none" normalizeH="0" baseline="0" dirty="0" smtClean="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Watch and listen and enjoy.</a:t>
            </a:r>
            <a:endParaRPr kumimoji="0" lang="en-US" altLang="en-US" sz="115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p:nvPr/>
        </p:nvSpPr>
        <p:spPr>
          <a:xfrm>
            <a:off x="1752600" y="1295400"/>
            <a:ext cx="4572000" cy="523220"/>
          </a:xfrm>
          <a:prstGeom prst="rect">
            <a:avLst/>
          </a:prstGeom>
        </p:spPr>
        <p:txBody>
          <a:bodyPr>
            <a:spAutoFit/>
          </a:bodyPr>
          <a:lstStyle/>
          <a:p>
            <a:pPr marL="0" marR="0">
              <a:spcBef>
                <a:spcPts val="0"/>
              </a:spcBef>
              <a:spcAft>
                <a:spcPts val="0"/>
              </a:spcAft>
            </a:pPr>
            <a:r>
              <a:rPr lang="en-US" sz="2800" dirty="0"/>
              <a:t>  </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p:cNvSpPr/>
          <p:nvPr/>
        </p:nvSpPr>
        <p:spPr>
          <a:xfrm>
            <a:off x="4191000" y="4191000"/>
            <a:ext cx="4572000" cy="738664"/>
          </a:xfrm>
          <a:prstGeom prst="rect">
            <a:avLst/>
          </a:prstGeom>
        </p:spPr>
        <p:txBody>
          <a:bodyPr>
            <a:spAutoFit/>
          </a:bodyPr>
          <a:lstStyle/>
          <a:p>
            <a:pPr marL="0" marR="0">
              <a:spcBef>
                <a:spcPts val="0"/>
              </a:spcBef>
              <a:spcAft>
                <a:spcPts val="0"/>
              </a:spcAft>
            </a:pPr>
            <a:r>
              <a:rPr lang="en-US" u="sng" dirty="0" smtClean="0"/>
              <a:t>http</a:t>
            </a:r>
            <a:r>
              <a:rPr lang="en-US" u="sng" dirty="0"/>
              <a:t>://</a:t>
            </a:r>
            <a:r>
              <a:rPr lang="en-US" u="sng" dirty="0" smtClean="0"/>
              <a:t>www.pbs.org/wgbh/pages/frontline/video/flv/generic.html?s=inwi10s22a3q81f</a:t>
            </a:r>
            <a:endParaRPr lang="en-US" sz="2400" dirty="0"/>
          </a:p>
        </p:txBody>
      </p:sp>
    </p:spTree>
    <p:extLst>
      <p:ext uri="{BB962C8B-B14F-4D97-AF65-F5344CB8AC3E}">
        <p14:creationId xmlns:p14="http://schemas.microsoft.com/office/powerpoint/2010/main" val="3343339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pgc.state.pa.us/pgc/lib/pgc/wildlife/photolib/two_white_tailed_de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
            <a:ext cx="8915400" cy="611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Content Placeholder 2"/>
          <p:cNvSpPr>
            <a:spLocks noGrp="1"/>
          </p:cNvSpPr>
          <p:nvPr>
            <p:ph idx="1"/>
          </p:nvPr>
        </p:nvSpPr>
        <p:spPr>
          <a:xfrm>
            <a:off x="2590800" y="1600200"/>
            <a:ext cx="6324600" cy="762000"/>
          </a:xfrm>
        </p:spPr>
        <p:txBody>
          <a:bodyPr/>
          <a:lstStyle/>
          <a:p>
            <a:pPr eaLnBrk="1" hangingPunct="1">
              <a:buFont typeface="Arial" charset="0"/>
              <a:buNone/>
            </a:pPr>
            <a:r>
              <a:rPr lang="en-US" sz="2800" b="1" smtClean="0"/>
              <a:t>White-tailed deer: </a:t>
            </a:r>
            <a:r>
              <a:rPr lang="en-US" sz="2800" b="1" i="1" smtClean="0"/>
              <a:t>Odocoileus virginianus</a:t>
            </a:r>
            <a:endParaRPr lang="en-US" sz="2800" b="1"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istribution of White-tailed De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 y="1455738"/>
            <a:ext cx="8683625" cy="524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4"/>
          <p:cNvSpPr txBox="1">
            <a:spLocks noChangeArrowheads="1"/>
          </p:cNvSpPr>
          <p:nvPr/>
        </p:nvSpPr>
        <p:spPr bwMode="auto">
          <a:xfrm>
            <a:off x="3619500" y="6478588"/>
            <a:ext cx="13747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latin typeface="Calibri" pitchFamily="34" charset="0"/>
              </a:rPr>
              <a:t>Hinterland Who’s Who</a:t>
            </a:r>
          </a:p>
        </p:txBody>
      </p:sp>
      <p:sp>
        <p:nvSpPr>
          <p:cNvPr id="5124" name="TextBox 3"/>
          <p:cNvSpPr txBox="1">
            <a:spLocks noChangeArrowheads="1"/>
          </p:cNvSpPr>
          <p:nvPr/>
        </p:nvSpPr>
        <p:spPr bwMode="auto">
          <a:xfrm>
            <a:off x="685800" y="188913"/>
            <a:ext cx="78628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a:t>White-tailed deer are the most widely distributed</a:t>
            </a:r>
          </a:p>
          <a:p>
            <a:pPr algn="ctr" eaLnBrk="1" hangingPunct="1"/>
            <a:r>
              <a:rPr lang="en-US" sz="2800"/>
              <a:t>large animal in North America.</a:t>
            </a:r>
          </a:p>
        </p:txBody>
      </p:sp>
      <p:sp>
        <p:nvSpPr>
          <p:cNvPr id="5125" name="TextBox 4"/>
          <p:cNvSpPr txBox="1">
            <a:spLocks noChangeArrowheads="1"/>
          </p:cNvSpPr>
          <p:nvPr/>
        </p:nvSpPr>
        <p:spPr bwMode="auto">
          <a:xfrm>
            <a:off x="1143000" y="1466850"/>
            <a:ext cx="2084388" cy="954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White-tailed</a:t>
            </a:r>
          </a:p>
          <a:p>
            <a:pPr eaLnBrk="1" hangingPunct="1"/>
            <a:r>
              <a:rPr lang="en-US" sz="2800"/>
              <a:t>deer range</a:t>
            </a:r>
          </a:p>
        </p:txBody>
      </p:sp>
      <p:sp>
        <p:nvSpPr>
          <p:cNvPr id="6" name="TextBox 5"/>
          <p:cNvSpPr txBox="1"/>
          <p:nvPr/>
        </p:nvSpPr>
        <p:spPr>
          <a:xfrm>
            <a:off x="457200" y="1643063"/>
            <a:ext cx="533400" cy="261937"/>
          </a:xfrm>
          <a:prstGeom prst="rect">
            <a:avLst/>
          </a:prstGeom>
          <a:solidFill>
            <a:schemeClr val="bg1">
              <a:lumMod val="75000"/>
            </a:schemeClr>
          </a:solidFill>
        </p:spPr>
        <p:txBody>
          <a:bodyPr>
            <a:spAutoFit/>
          </a:bodyPr>
          <a:lstStyle/>
          <a:p>
            <a:pPr>
              <a:defRPr/>
            </a:pPr>
            <a:endParaRPr lang="en-US" sz="11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nhptv.org/NatureWorks/graphics/whitetaileddeer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3" y="1543050"/>
            <a:ext cx="731043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2"/>
          <p:cNvSpPr txBox="1">
            <a:spLocks noChangeArrowheads="1"/>
          </p:cNvSpPr>
          <p:nvPr/>
        </p:nvSpPr>
        <p:spPr bwMode="auto">
          <a:xfrm>
            <a:off x="5143500" y="6413500"/>
            <a:ext cx="31226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Scott Bauer, USDA  ARS,  www.forestryimages.org </a:t>
            </a:r>
          </a:p>
        </p:txBody>
      </p:sp>
      <p:sp>
        <p:nvSpPr>
          <p:cNvPr id="6148" name="TextBox 3"/>
          <p:cNvSpPr txBox="1">
            <a:spLocks noChangeArrowheads="1"/>
          </p:cNvSpPr>
          <p:nvPr/>
        </p:nvSpPr>
        <p:spPr bwMode="auto">
          <a:xfrm>
            <a:off x="504825" y="120650"/>
            <a:ext cx="81438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a:t>Named for the white hairs on the underside of it’s</a:t>
            </a:r>
          </a:p>
          <a:p>
            <a:pPr algn="ctr" eaLnBrk="1" hangingPunct="1"/>
            <a:r>
              <a:rPr lang="en-US" sz="2800"/>
              <a:t> tail.  When startled by danger and fleeing an area</a:t>
            </a:r>
          </a:p>
          <a:p>
            <a:pPr algn="ctr" eaLnBrk="1" hangingPunct="1"/>
            <a:r>
              <a:rPr lang="en-US" sz="2800"/>
              <a:t>whitetails “flag” their tails as a warning signal.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http://www.forestryimages.org/images/384x256/43210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05200"/>
            <a:ext cx="42672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descr="http://www.forestryimages.org/images/384x256/132108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581400"/>
            <a:ext cx="41529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3"/>
          <p:cNvSpPr txBox="1">
            <a:spLocks noChangeArrowheads="1"/>
          </p:cNvSpPr>
          <p:nvPr/>
        </p:nvSpPr>
        <p:spPr bwMode="auto">
          <a:xfrm>
            <a:off x="5176838" y="6324600"/>
            <a:ext cx="38147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Scott Bauer, USDA Agricultural Research Service, Bugwood.org</a:t>
            </a:r>
          </a:p>
        </p:txBody>
      </p:sp>
      <p:sp>
        <p:nvSpPr>
          <p:cNvPr id="7173" name="TextBox 4"/>
          <p:cNvSpPr txBox="1">
            <a:spLocks noChangeArrowheads="1"/>
          </p:cNvSpPr>
          <p:nvPr/>
        </p:nvSpPr>
        <p:spPr bwMode="auto">
          <a:xfrm>
            <a:off x="2495550" y="6324600"/>
            <a:ext cx="203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Kenneth M. Gale, , Bugwood.org</a:t>
            </a:r>
          </a:p>
        </p:txBody>
      </p:sp>
      <p:sp>
        <p:nvSpPr>
          <p:cNvPr id="7174" name="TextBox 5"/>
          <p:cNvSpPr txBox="1">
            <a:spLocks noChangeArrowheads="1"/>
          </p:cNvSpPr>
          <p:nvPr/>
        </p:nvSpPr>
        <p:spPr bwMode="auto">
          <a:xfrm>
            <a:off x="1219200" y="2895600"/>
            <a:ext cx="2403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Summer Coat</a:t>
            </a:r>
          </a:p>
        </p:txBody>
      </p:sp>
      <p:sp>
        <p:nvSpPr>
          <p:cNvPr id="7175" name="TextBox 6"/>
          <p:cNvSpPr txBox="1">
            <a:spLocks noChangeArrowheads="1"/>
          </p:cNvSpPr>
          <p:nvPr/>
        </p:nvSpPr>
        <p:spPr bwMode="auto">
          <a:xfrm>
            <a:off x="5867400" y="2971800"/>
            <a:ext cx="208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Winter Coat</a:t>
            </a:r>
          </a:p>
        </p:txBody>
      </p:sp>
      <p:sp>
        <p:nvSpPr>
          <p:cNvPr id="7176" name="TextBox 7"/>
          <p:cNvSpPr txBox="1">
            <a:spLocks noChangeArrowheads="1"/>
          </p:cNvSpPr>
          <p:nvPr/>
        </p:nvSpPr>
        <p:spPr bwMode="auto">
          <a:xfrm>
            <a:off x="342900" y="1179513"/>
            <a:ext cx="84629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a:t>The whitetails coat is reddish brown in summer and </a:t>
            </a:r>
          </a:p>
          <a:p>
            <a:pPr algn="ctr" eaLnBrk="1" hangingPunct="1"/>
            <a:r>
              <a:rPr lang="en-US" sz="2800"/>
              <a:t>turns to a gray brown in fall and winter.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1295400" y="182563"/>
            <a:ext cx="6781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a:t>A fawns spotted coat serves as camouflage.  The spots imitate sunlight hitting the forest floor.</a:t>
            </a:r>
          </a:p>
        </p:txBody>
      </p:sp>
      <p:pic>
        <p:nvPicPr>
          <p:cNvPr id="8195" name="Picture 7" descr="http://www.forestryimages.org/images/384x256/14040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69723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6"/>
          <p:cNvSpPr txBox="1">
            <a:spLocks noChangeArrowheads="1"/>
          </p:cNvSpPr>
          <p:nvPr/>
        </p:nvSpPr>
        <p:spPr bwMode="auto">
          <a:xfrm>
            <a:off x="5715000" y="6211888"/>
            <a:ext cx="2533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Dale Wade, Rx Fire Doctor, Bugwood.org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4"/>
          <p:cNvSpPr txBox="1">
            <a:spLocks noChangeArrowheads="1"/>
          </p:cNvSpPr>
          <p:nvPr/>
        </p:nvSpPr>
        <p:spPr bwMode="auto">
          <a:xfrm>
            <a:off x="990600" y="304800"/>
            <a:ext cx="72024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a:t>Most fawns are born during May and June.  </a:t>
            </a:r>
          </a:p>
          <a:p>
            <a:pPr algn="ctr" eaLnBrk="1" hangingPunct="1"/>
            <a:r>
              <a:rPr lang="en-US" sz="2800"/>
              <a:t>In good habitat, does generally have twins.</a:t>
            </a:r>
          </a:p>
        </p:txBody>
      </p:sp>
      <p:pic>
        <p:nvPicPr>
          <p:cNvPr id="9219" name="Picture 9" descr="http://www.mynaturephotos.com/images/Deer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1409700"/>
            <a:ext cx="7948612"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6"/>
          <p:cNvSpPr txBox="1">
            <a:spLocks noChangeArrowheads="1"/>
          </p:cNvSpPr>
          <p:nvPr/>
        </p:nvSpPr>
        <p:spPr bwMode="auto">
          <a:xfrm>
            <a:off x="6883400" y="6154738"/>
            <a:ext cx="16891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www.mynaturephotos.com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4"/>
          <p:cNvSpPr txBox="1">
            <a:spLocks noChangeArrowheads="1"/>
          </p:cNvSpPr>
          <p:nvPr/>
        </p:nvSpPr>
        <p:spPr bwMode="auto">
          <a:xfrm>
            <a:off x="300457" y="304800"/>
            <a:ext cx="85827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smtClean="0"/>
              <a:t>Fawns will eat blackberries in the same place where </a:t>
            </a:r>
          </a:p>
          <a:p>
            <a:pPr algn="ctr" eaLnBrk="1" hangingPunct="1"/>
            <a:r>
              <a:rPr lang="en-US" sz="2800" dirty="0" smtClean="0"/>
              <a:t>it sees its mother eating blackberries.</a:t>
            </a:r>
            <a:endParaRPr lang="en-US" sz="28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6250"/>
          <a:stretch/>
        </p:blipFill>
        <p:spPr>
          <a:xfrm>
            <a:off x="457200" y="1648358"/>
            <a:ext cx="7581900" cy="4762381"/>
          </a:xfrm>
          <a:prstGeom prst="rect">
            <a:avLst/>
          </a:prstGeom>
        </p:spPr>
      </p:pic>
    </p:spTree>
    <p:extLst>
      <p:ext uri="{BB962C8B-B14F-4D97-AF65-F5344CB8AC3E}">
        <p14:creationId xmlns:p14="http://schemas.microsoft.com/office/powerpoint/2010/main" val="17162727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68&quot;/&gt;&lt;/object&gt;&lt;object type=&quot;3&quot; unique_id=&quot;10008&quot;&gt;&lt;property id=&quot;20148&quot; value=&quot;5&quot;/&gt;&lt;property id=&quot;20300&quot; value=&quot;Slide 5&quot;/&gt;&lt;property id=&quot;20307&quot; value=&quot;269&quot;/&gt;&lt;/object&gt;&lt;object type=&quot;3&quot; unique_id=&quot;10009&quot;&gt;&lt;property id=&quot;20148&quot; value=&quot;5&quot;/&gt;&lt;property id=&quot;20300&quot; value=&quot;Slide 6&quot;/&gt;&lt;property id=&quot;20307&quot; value=&quot;265&quot;/&gt;&lt;/object&gt;&lt;object type=&quot;3&quot; unique_id=&quot;10010&quot;&gt;&lt;property id=&quot;20148&quot; value=&quot;5&quot;/&gt;&lt;property id=&quot;20300&quot; value=&quot;Slide 7&quot;/&gt;&lt;property id=&quot;20307&quot; value=&quot;267&quot;/&gt;&lt;/object&gt;&lt;object type=&quot;3&quot; unique_id=&quot;10011&quot;&gt;&lt;property id=&quot;20148&quot; value=&quot;5&quot;/&gt;&lt;property id=&quot;20300&quot; value=&quot;Slide 8&quot;/&gt;&lt;property id=&quot;20307&quot; value=&quot;262&quot;/&gt;&lt;/object&gt;&lt;object type=&quot;3&quot; unique_id=&quot;10012&quot;&gt;&lt;property id=&quot;20148&quot; value=&quot;5&quot;/&gt;&lt;property id=&quot;20300&quot; value=&quot;Slide 10&quot;/&gt;&lt;property id=&quot;20307&quot; value=&quot;260&quot;/&gt;&lt;/object&gt;&lt;object type=&quot;3&quot; unique_id=&quot;10013&quot;&gt;&lt;property id=&quot;20148&quot; value=&quot;5&quot;/&gt;&lt;property id=&quot;20300&quot; value=&quot;Slide 16 - &amp;quot;Many factors affect a whitetail’s antler development, including:&amp;#x0D;&amp;#x0A;1.  Diet - Nutrition&amp;#x0D;&amp;#x0A;2.  Age &amp;#x0D;&amp;#x0A;3.  Genetics &amp;#x0D;&amp;#x0A;4.  H&quot;/&gt;&lt;property id=&quot;20307&quot; value=&quot;261&quot;/&gt;&lt;/object&gt;&lt;object type=&quot;3&quot; unique_id=&quot;10015&quot;&gt;&lt;property id=&quot;20148&quot; value=&quot;5&quot;/&gt;&lt;property id=&quot;20300&quot; value=&quot;Slide 17 - &amp;quot;Whitetails leave many signs behind as evidence of their presence.&amp;quot;&quot;/&gt;&lt;property id=&quot;20307&quot; value=&quot;264&quot;/&gt;&lt;/object&gt;&lt;object type=&quot;3&quot; unique_id=&quot;10016&quot;&gt;&lt;property id=&quot;20148&quot; value=&quot;5&quot;/&gt;&lt;property id=&quot;20300&quot; value=&quot;Slide 18 - &amp;quot;Whitetail  Habitat &amp;quot;&quot;/&gt;&lt;property id=&quot;20307&quot; value=&quot;259&quot;/&gt;&lt;/object&gt;&lt;object type=&quot;3&quot; unique_id=&quot;10098&quot;&gt;&lt;property id=&quot;20148&quot; value=&quot;5&quot;/&gt;&lt;property id=&quot;20300&quot; value=&quot;Slide 9&quot;/&gt;&lt;property id=&quot;20307&quot; value=&quot;271&quot;/&gt;&lt;/object&gt;&lt;object type=&quot;3&quot; unique_id=&quot;10208&quot;&gt;&lt;property id=&quot;20148&quot; value=&quot;5&quot;/&gt;&lt;property id=&quot;20300&quot; value=&quot;Slide 11&quot;/&gt;&lt;property id=&quot;20307&quot; value=&quot;273&quot;/&gt;&lt;/object&gt;&lt;object type=&quot;3&quot; unique_id=&quot;10228&quot;&gt;&lt;property id=&quot;20148&quot; value=&quot;5&quot;/&gt;&lt;property id=&quot;20300&quot; value=&quot;Slide 12&quot;/&gt;&lt;property id=&quot;20307&quot; value=&quot;274&quot;/&gt;&lt;/object&gt;&lt;object type=&quot;3&quot; unique_id=&quot;10309&quot;&gt;&lt;property id=&quot;20148&quot; value=&quot;5&quot;/&gt;&lt;property id=&quot;20300&quot; value=&quot;Slide 14&quot;/&gt;&lt;property id=&quot;20307&quot; value=&quot;275&quot;/&gt;&lt;/object&gt;&lt;object type=&quot;3&quot; unique_id=&quot;10373&quot;&gt;&lt;property id=&quot;20148&quot; value=&quot;5&quot;/&gt;&lt;property id=&quot;20300&quot; value=&quot;Slide 20 - &amp;quot;White-tailed deer are a valuable, renewable, natural resource that must be managed&amp;quot;&quot;/&gt;&lt;property id=&quot;20307&quot; value=&quot;276&quot;/&gt;&lt;/object&gt;&lt;object type=&quot;3&quot; unique_id=&quot;10437&quot;&gt;&lt;property id=&quot;20148&quot; value=&quot;5&quot;/&gt;&lt;property id=&quot;20300&quot; value=&quot;Slide 15&quot;/&gt;&lt;property id=&quot;20307&quot; value=&quot;277&quot;/&gt;&lt;/object&gt;&lt;object type=&quot;3&quot; unique_id=&quot;10460&quot;&gt;&lt;property id=&quot;20148&quot; value=&quot;5&quot;/&gt;&lt;property id=&quot;20300&quot; value=&quot;Slide 13&quot;/&gt;&lt;property id=&quot;20307&quot; value=&quot;278&quot;/&gt;&lt;/object&gt;&lt;object type=&quot;3&quot; unique_id=&quot;10645&quot;&gt;&lt;property id=&quot;20148&quot; value=&quot;5&quot;/&gt;&lt;property id=&quot;20300&quot; value=&quot;Slide 19&quot;/&gt;&lt;property id=&quot;20307&quot; value=&quot;279&quot;/&gt;&lt;/object&gt;&lt;object type=&quot;3&quot; unique_id=&quot;10886&quot;&gt;&lt;property id=&quot;20148&quot; value=&quot;5&quot;/&gt;&lt;property id=&quot;20300&quot; value=&quot;Slide 21&quot;/&gt;&lt;property id=&quot;20307&quot; value=&quot;280&quot;/&gt;&lt;/object&gt;&lt;/object&gt;&lt;/object&gt;&lt;/database&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8156</TotalTime>
  <Words>2605</Words>
  <Application>Microsoft Office PowerPoint</Application>
  <PresentationFormat>On-screen Show (4:3)</PresentationFormat>
  <Paragraphs>225</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Many factors affect a whitetail’s antler development, including: 1.  Diet - Nutrition 2.  Age  3.  Genetics  4.  Herd Management </vt:lpstr>
      <vt:lpstr>Whitetails leave many signs behind as evidence of their presence.</vt:lpstr>
      <vt:lpstr>Whitetail  Habitat </vt:lpstr>
      <vt:lpstr>PowerPoint Presentation</vt:lpstr>
      <vt:lpstr>White-tailed deer are a valuable, renewable, natural resource that must be managed</vt:lpstr>
      <vt:lpstr>PowerPoint Presentation</vt:lpstr>
      <vt:lpstr>PowerPoint Presentation</vt:lpstr>
    </vt:vector>
  </TitlesOfParts>
  <Company>The Pennsylvania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Youth About White-tailed Deer and Forest Ecology</dc:title>
  <dc:creator>Dave Jackson</dc:creator>
  <cp:lastModifiedBy>Becky Plankenhorn</cp:lastModifiedBy>
  <cp:revision>173</cp:revision>
  <cp:lastPrinted>2014-04-07T18:16:14Z</cp:lastPrinted>
  <dcterms:created xsi:type="dcterms:W3CDTF">2008-02-25T22:23:45Z</dcterms:created>
  <dcterms:modified xsi:type="dcterms:W3CDTF">2014-04-21T21:52:52Z</dcterms:modified>
</cp:coreProperties>
</file>