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6366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8631" y="1964267"/>
            <a:ext cx="7618971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631" y="4385734"/>
            <a:ext cx="7618971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3082" y="5870577"/>
            <a:ext cx="1616231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8632" y="5870577"/>
            <a:ext cx="524284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0913" y="5870577"/>
            <a:ext cx="556688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732865"/>
            <a:ext cx="103632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9201" y="932112"/>
            <a:ext cx="9144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5299603"/>
            <a:ext cx="103632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609603"/>
            <a:ext cx="103631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4343400"/>
            <a:ext cx="103631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46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2395" y="71811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14401" y="275167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154" y="609603"/>
            <a:ext cx="9455063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18229" y="3352800"/>
            <a:ext cx="9168177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355" y="4343400"/>
            <a:ext cx="103632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38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3291648"/>
            <a:ext cx="103632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760448"/>
            <a:ext cx="1036320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9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2395" y="71811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14401" y="275167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154" y="609603"/>
            <a:ext cx="9455063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1" y="3886200"/>
            <a:ext cx="103632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4775200"/>
            <a:ext cx="103632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6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54" y="609603"/>
            <a:ext cx="103632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9254" y="3505200"/>
            <a:ext cx="103632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253" y="4343400"/>
            <a:ext cx="103632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34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609602"/>
            <a:ext cx="103632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1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305" y="609601"/>
            <a:ext cx="2235495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986912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28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1A3CB-1B84-435B-85C7-3FC169D950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53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2B8B3-55BB-46D6-A04A-B65883B20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26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AB11F-FAB9-4919-869F-FFE1FE18AC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1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3CF1-8D0A-4AFC-81EE-8C45D85BE5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940F-BBE7-4DD8-8040-9B18DEDDD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7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C3E35-05EC-4A50-8BC1-30E75A5717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70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AE05E-9BA6-44D1-9C23-CE5FB1F99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1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4DB4B-207D-4368-9B30-D7520E6A7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37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AA16-5C70-4F81-B518-3BDB92049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51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5BE00-EBB7-4A0F-A1FA-F249D56A0B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489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5CCAA-8155-489F-8A5F-EC88A0B01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2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3308581"/>
            <a:ext cx="103632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4777381"/>
            <a:ext cx="103632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4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142068"/>
            <a:ext cx="508406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8737" y="2142069"/>
            <a:ext cx="5084064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9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307" y="2218267"/>
            <a:ext cx="472080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70201"/>
            <a:ext cx="508406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1493" y="2218267"/>
            <a:ext cx="469130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8736" y="2870201"/>
            <a:ext cx="508406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1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2"/>
            <a:ext cx="103632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1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624" y="1557868"/>
            <a:ext cx="3817213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193" y="609601"/>
            <a:ext cx="6170633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624" y="2997201"/>
            <a:ext cx="3817213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5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" y="0"/>
            <a:ext cx="1215813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71" y="1735672"/>
            <a:ext cx="5462939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05600" y="914400"/>
            <a:ext cx="42672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171" y="3107272"/>
            <a:ext cx="5462939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09602"/>
            <a:ext cx="103632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42069"/>
            <a:ext cx="103632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98283" y="5870577"/>
            <a:ext cx="161623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5870577"/>
            <a:ext cx="798708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6113" y="5870577"/>
            <a:ext cx="556688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7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CC66"/>
            </a:gs>
            <a:gs pos="100000">
              <a:srgbClr val="3399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C18697-866A-44FF-8F7F-FD536348FA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yC50DwyaslMD6M&amp;tbnid=zazp0RZHLicdHM:&amp;ved=0CAUQjRw&amp;url=http://www.ukmix.org/forums/viewtopic.php?f=32&amp;t=99868&amp;ei=QxHTUqz7NYrloATo-oLIBw&amp;bvm=bv.59026428,d.cGU&amp;psig=AFQjCNECRNmjiH9DTylAh5dIVDshr3oKJQ&amp;ust=1389650613699161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631" y="723901"/>
            <a:ext cx="7740571" cy="4507856"/>
          </a:xfrm>
        </p:spPr>
        <p:txBody>
          <a:bodyPr anchor="t">
            <a:noAutofit/>
          </a:bodyPr>
          <a:lstStyle/>
          <a:p>
            <a:pPr algn="ctr"/>
            <a:r>
              <a:rPr lang="en-US" sz="8000" dirty="0"/>
              <a:t>Photosynthesis and Cellular Respiration</a:t>
            </a:r>
            <a:br>
              <a:rPr lang="en-US" sz="8000" dirty="0"/>
            </a:br>
            <a:r>
              <a:rPr lang="en-US" sz="8000" dirty="0"/>
              <a:t>REVIEW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877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8874" y="249340"/>
            <a:ext cx="7917602" cy="1371117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/>
              <a:t>Cell Respiration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450336" y="1477138"/>
            <a:ext cx="7267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white"/>
                </a:solidFill>
                <a:latin typeface="Calibri" panose="020F0502020204030204"/>
              </a:rPr>
              <a:t>What is it all about?  Makes what.</a:t>
            </a:r>
            <a:endParaRPr lang="en-US" sz="5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78873" y="3602735"/>
            <a:ext cx="8210379" cy="2949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prstClr val="white"/>
              </a:buClr>
            </a:pPr>
            <a:r>
              <a:rPr lang="en-US" sz="8800" b="1" cap="none" dirty="0">
                <a:solidFill>
                  <a:prstClr val="white"/>
                </a:solidFill>
                <a:latin typeface="Calibri" panose="020F0502020204030204"/>
              </a:rPr>
              <a:t>energy</a:t>
            </a:r>
            <a:endParaRPr lang="en-US" sz="8800" b="1" cap="none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1238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8874" y="249340"/>
            <a:ext cx="7917602" cy="1371117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/>
              <a:t>Cell Respiration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450336" y="1477139"/>
            <a:ext cx="72674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white"/>
                </a:solidFill>
                <a:latin typeface="Calibri" panose="020F0502020204030204"/>
              </a:rPr>
              <a:t>What are the two things needed for cell respiration?</a:t>
            </a:r>
            <a:endParaRPr lang="en-US" sz="5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78875" y="4169020"/>
            <a:ext cx="8210379" cy="22424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prstClr val="white"/>
              </a:buClr>
            </a:pPr>
            <a:endParaRPr lang="en-US" sz="8800" cap="none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075657" y="4169020"/>
            <a:ext cx="8210379" cy="2034896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C</a:t>
            </a:r>
            <a:r>
              <a:rPr lang="en-US" sz="8800" b="1" baseline="-25000" dirty="0"/>
              <a:t>6</a:t>
            </a:r>
            <a:r>
              <a:rPr lang="en-US" sz="8800" b="1" dirty="0"/>
              <a:t>H</a:t>
            </a:r>
            <a:r>
              <a:rPr lang="en-US" sz="8800" b="1" baseline="-25000" dirty="0"/>
              <a:t>12</a:t>
            </a:r>
            <a:r>
              <a:rPr lang="en-US" sz="8800" b="1" dirty="0"/>
              <a:t>O</a:t>
            </a:r>
            <a:r>
              <a:rPr lang="en-US" sz="8800" b="1" baseline="-25000" dirty="0"/>
              <a:t>6 + </a:t>
            </a:r>
            <a:r>
              <a:rPr lang="en-US" sz="8800" b="1" dirty="0"/>
              <a:t>O</a:t>
            </a:r>
            <a:r>
              <a:rPr lang="en-US" sz="8800" b="1" baseline="-25000" dirty="0"/>
              <a:t>2</a:t>
            </a:r>
            <a:endParaRPr lang="en-US" sz="8800" b="1" baseline="-25000" dirty="0"/>
          </a:p>
          <a:p>
            <a:pPr algn="ctr"/>
            <a:endParaRPr lang="en-US" sz="8800" cap="none" dirty="0"/>
          </a:p>
        </p:txBody>
      </p:sp>
    </p:spTree>
    <p:extLst>
      <p:ext uri="{BB962C8B-B14F-4D97-AF65-F5344CB8AC3E}">
        <p14:creationId xmlns:p14="http://schemas.microsoft.com/office/powerpoint/2010/main" val="61451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8874" y="249340"/>
            <a:ext cx="7917602" cy="1371117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/>
              <a:t>Cell Respiration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450336" y="1477138"/>
            <a:ext cx="7267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white"/>
                </a:solidFill>
                <a:latin typeface="Calibri" panose="020F0502020204030204"/>
              </a:rPr>
              <a:t>What does cell respiration produce?</a:t>
            </a:r>
            <a:endParaRPr lang="en-US" sz="5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78875" y="4169020"/>
            <a:ext cx="8210379" cy="22424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prstClr val="white"/>
              </a:buClr>
            </a:pPr>
            <a:endParaRPr lang="en-US" sz="8800" cap="none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978874" y="3441815"/>
            <a:ext cx="8411334" cy="2969685"/>
          </a:xfrm>
        </p:spPr>
        <p:txBody>
          <a:bodyPr>
            <a:noAutofit/>
          </a:bodyPr>
          <a:lstStyle/>
          <a:p>
            <a:pPr algn="ctr"/>
            <a:r>
              <a:rPr lang="en-US" sz="8800" b="1" cap="none" dirty="0"/>
              <a:t>energy</a:t>
            </a:r>
            <a:r>
              <a:rPr lang="en-US" sz="8800" b="1" dirty="0"/>
              <a:t> +H</a:t>
            </a:r>
            <a:r>
              <a:rPr lang="en-US" sz="8800" b="1" baseline="-25000" dirty="0"/>
              <a:t>2</a:t>
            </a:r>
            <a:r>
              <a:rPr lang="en-US" sz="8800" b="1" dirty="0"/>
              <a:t>O </a:t>
            </a:r>
            <a:r>
              <a:rPr lang="en-US" sz="8800" b="1" dirty="0"/>
              <a:t>+ </a:t>
            </a:r>
            <a:r>
              <a:rPr lang="en-US" sz="8800" b="1" dirty="0"/>
              <a:t>CO</a:t>
            </a:r>
            <a:r>
              <a:rPr lang="en-US" sz="8800" b="1" baseline="-25000" dirty="0"/>
              <a:t>2</a:t>
            </a:r>
            <a:endParaRPr lang="en-US" sz="8800" b="1" cap="none" dirty="0"/>
          </a:p>
        </p:txBody>
      </p:sp>
    </p:spTree>
    <p:extLst>
      <p:ext uri="{BB962C8B-B14F-4D97-AF65-F5344CB8AC3E}">
        <p14:creationId xmlns:p14="http://schemas.microsoft.com/office/powerpoint/2010/main" val="72353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2"/>
            <a:ext cx="8477250" cy="1619249"/>
          </a:xfrm>
        </p:spPr>
        <p:txBody>
          <a:bodyPr anchor="t">
            <a:noAutofit/>
          </a:bodyPr>
          <a:lstStyle/>
          <a:p>
            <a:r>
              <a:rPr lang="en-US" sz="5400" dirty="0"/>
              <a:t>What is </a:t>
            </a:r>
            <a:r>
              <a:rPr lang="en-US" sz="5400" dirty="0" err="1"/>
              <a:t>bromothymol</a:t>
            </a:r>
            <a:r>
              <a:rPr lang="en-US" sz="5400" dirty="0"/>
              <a:t> blue an indicator of?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52675"/>
            <a:ext cx="8477250" cy="3438527"/>
          </a:xfrm>
        </p:spPr>
        <p:txBody>
          <a:bodyPr anchor="t">
            <a:normAutofit/>
          </a:bodyPr>
          <a:lstStyle/>
          <a:p>
            <a:r>
              <a:rPr lang="en-US" sz="7200" dirty="0"/>
              <a:t>Carbon dioxide CO</a:t>
            </a:r>
            <a:r>
              <a:rPr lang="en-US" sz="7200" baseline="-25000" dirty="0"/>
              <a:t>2</a:t>
            </a:r>
            <a:endParaRPr lang="en-US" sz="7200" baseline="-25000" dirty="0"/>
          </a:p>
        </p:txBody>
      </p:sp>
    </p:spTree>
    <p:extLst>
      <p:ext uri="{BB962C8B-B14F-4D97-AF65-F5344CB8AC3E}">
        <p14:creationId xmlns:p14="http://schemas.microsoft.com/office/powerpoint/2010/main" val="282261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126" y="609602"/>
            <a:ext cx="8905875" cy="2514599"/>
          </a:xfrm>
        </p:spPr>
        <p:txBody>
          <a:bodyPr>
            <a:noAutofit/>
          </a:bodyPr>
          <a:lstStyle/>
          <a:p>
            <a:r>
              <a:rPr lang="en-US" sz="5400" dirty="0"/>
              <a:t>What color will </a:t>
            </a:r>
            <a:r>
              <a:rPr lang="en-US" sz="5400" dirty="0" err="1"/>
              <a:t>bromothymol</a:t>
            </a:r>
            <a:r>
              <a:rPr lang="en-US" sz="5400" dirty="0"/>
              <a:t> blue turn if there is a lot of carbon dioxide?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581400"/>
            <a:ext cx="7772400" cy="2209801"/>
          </a:xfrm>
        </p:spPr>
        <p:txBody>
          <a:bodyPr anchor="t">
            <a:normAutofit/>
          </a:bodyPr>
          <a:lstStyle/>
          <a:p>
            <a:r>
              <a:rPr lang="en-US" sz="5400" dirty="0"/>
              <a:t>YELLOW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3615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104777"/>
            <a:ext cx="8934450" cy="1456267"/>
          </a:xfrm>
        </p:spPr>
        <p:txBody>
          <a:bodyPr anchor="t">
            <a:noAutofit/>
          </a:bodyPr>
          <a:lstStyle/>
          <a:p>
            <a:r>
              <a:rPr lang="en-US" sz="5400" dirty="0"/>
              <a:t>During exercise, does cellular respiration increase or decrease?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850" y="2637369"/>
            <a:ext cx="7772400" cy="3649133"/>
          </a:xfrm>
        </p:spPr>
        <p:txBody>
          <a:bodyPr anchor="t">
            <a:normAutofit/>
          </a:bodyPr>
          <a:lstStyle/>
          <a:p>
            <a:r>
              <a:rPr lang="en-US" sz="4400" dirty="0"/>
              <a:t>INCREASES----</a:t>
            </a:r>
          </a:p>
          <a:p>
            <a:r>
              <a:rPr lang="en-US" sz="4400" dirty="0"/>
              <a:t>DOES THIS MEAN MORE CO</a:t>
            </a:r>
            <a:r>
              <a:rPr lang="en-US" sz="4400" baseline="-25000" dirty="0"/>
              <a:t>2</a:t>
            </a:r>
            <a:r>
              <a:rPr lang="en-US" sz="4400" dirty="0"/>
              <a:t> IS RELEASED OR LESS?</a:t>
            </a:r>
          </a:p>
          <a:p>
            <a:r>
              <a:rPr lang="en-US" sz="4400" dirty="0"/>
              <a:t>MORE CO</a:t>
            </a:r>
            <a:r>
              <a:rPr lang="en-US" sz="4400" baseline="-25000" dirty="0"/>
              <a:t>2</a:t>
            </a:r>
            <a:r>
              <a:rPr lang="en-US" sz="4400" dirty="0"/>
              <a:t> IS RELEASED.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673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2057400" y="609601"/>
            <a:ext cx="8229600" cy="1681082"/>
          </a:xfrm>
        </p:spPr>
        <p:txBody>
          <a:bodyPr/>
          <a:lstStyle/>
          <a:p>
            <a:r>
              <a:rPr lang="en-US" sz="4000" b="1" dirty="0"/>
              <a:t>Let’s take a look at the two equations together: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2514601"/>
            <a:ext cx="8839200" cy="36115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Photosynthesis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CO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C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O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0" indent="0">
              <a:buNone/>
            </a:pP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 Respiration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C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ATP + CO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energy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3000" y="5105400"/>
            <a:ext cx="990600" cy="0"/>
          </a:xfrm>
          <a:prstGeom prst="straightConnector1">
            <a:avLst/>
          </a:prstGeom>
          <a:ln w="603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0484" y="3659798"/>
            <a:ext cx="1828800" cy="0"/>
          </a:xfrm>
          <a:prstGeom prst="straightConnector1">
            <a:avLst/>
          </a:prstGeom>
          <a:ln w="666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00" y="317616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Light energy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9" name="Picture 8" descr="https://encrypted-tbn1.gstatic.com/images?q=tbn:ANd9GcRmgO4vMlB7-pNimp2_Vz1ZJPWh6EUY5erNtuQSKh2WYuN6Hftf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885" y="3754364"/>
            <a:ext cx="621665" cy="615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4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7101" y="723901"/>
            <a:ext cx="6515101" cy="2647950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Carbon Dioxide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2248" y="3682998"/>
            <a:ext cx="5714228" cy="1405467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sz="8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88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7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7101" y="723901"/>
            <a:ext cx="6515101" cy="2647950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(sugar)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2248" y="3682998"/>
            <a:ext cx="5714228" cy="1405467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8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8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8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88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928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7101" y="723901"/>
            <a:ext cx="6515101" cy="2647950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2248" y="3682998"/>
            <a:ext cx="5714228" cy="1405467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8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88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6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7101" y="723901"/>
            <a:ext cx="6515101" cy="2647950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2248" y="3682998"/>
            <a:ext cx="5714228" cy="1405467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8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2508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652" y="249340"/>
            <a:ext cx="7624824" cy="1371117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/>
              <a:t>Photosynthesis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2507" y="3439929"/>
            <a:ext cx="8210379" cy="2949296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H</a:t>
            </a:r>
            <a:r>
              <a:rPr lang="en-US" sz="8800" b="1" baseline="-25000" dirty="0"/>
              <a:t>2</a:t>
            </a:r>
            <a:r>
              <a:rPr lang="en-US" sz="8800" b="1" dirty="0"/>
              <a:t>O + CO</a:t>
            </a:r>
            <a:r>
              <a:rPr lang="en-US" sz="8800" b="1" baseline="-25000" dirty="0"/>
              <a:t>2</a:t>
            </a:r>
            <a:r>
              <a:rPr lang="en-US" sz="8800" b="1" dirty="0"/>
              <a:t> + </a:t>
            </a:r>
            <a:r>
              <a:rPr lang="en-US" sz="8800" b="1" cap="none" dirty="0"/>
              <a:t>sunlight energy</a:t>
            </a:r>
            <a:endParaRPr lang="en-US" sz="8800" b="1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629021" y="1493134"/>
            <a:ext cx="7267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white"/>
                </a:solidFill>
                <a:latin typeface="Calibri" panose="020F0502020204030204"/>
              </a:rPr>
              <a:t>Three things plants need.  (reactants)</a:t>
            </a:r>
            <a:endParaRPr lang="en-US" sz="5400" b="1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090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652" y="249340"/>
            <a:ext cx="7624824" cy="1371117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/>
              <a:t>Photosynthesis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8875" y="3908704"/>
            <a:ext cx="8210379" cy="2949296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C</a:t>
            </a:r>
            <a:r>
              <a:rPr lang="en-US" sz="8800" b="1" baseline="-25000" dirty="0"/>
              <a:t>6</a:t>
            </a:r>
            <a:r>
              <a:rPr lang="en-US" sz="8800" b="1" dirty="0"/>
              <a:t>H</a:t>
            </a:r>
            <a:r>
              <a:rPr lang="en-US" sz="8800" b="1" baseline="-25000" dirty="0"/>
              <a:t>12</a:t>
            </a:r>
            <a:r>
              <a:rPr lang="en-US" sz="8800" b="1" dirty="0"/>
              <a:t>O</a:t>
            </a:r>
            <a:r>
              <a:rPr lang="en-US" sz="8800" b="1" baseline="-25000" dirty="0"/>
              <a:t>6</a:t>
            </a:r>
          </a:p>
          <a:p>
            <a:pPr algn="ctr"/>
            <a:endParaRPr lang="en-US" sz="8800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629021" y="1493135"/>
            <a:ext cx="72674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white"/>
                </a:solidFill>
                <a:latin typeface="Calibri" panose="020F0502020204030204"/>
              </a:rPr>
              <a:t>What is photosynthesis all about?  Making what?</a:t>
            </a:r>
            <a:endParaRPr lang="en-US" sz="5400" b="1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93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652" y="249340"/>
            <a:ext cx="7624824" cy="1371117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/>
              <a:t>Photosynthesis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2507" y="3439929"/>
            <a:ext cx="8210379" cy="2949296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O</a:t>
            </a:r>
            <a:r>
              <a:rPr lang="en-US" sz="8800" b="1" baseline="-25000" dirty="0"/>
              <a:t>2</a:t>
            </a:r>
          </a:p>
          <a:p>
            <a:pPr algn="ctr"/>
            <a:endParaRPr lang="en-US" sz="8800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629021" y="1493134"/>
            <a:ext cx="7267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white"/>
                </a:solidFill>
                <a:latin typeface="Calibri" panose="020F0502020204030204"/>
              </a:rPr>
              <a:t>What is also produced during photosynthesis?</a:t>
            </a:r>
            <a:endParaRPr lang="en-US" sz="5400" b="1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003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652" y="249340"/>
            <a:ext cx="7624824" cy="1371117"/>
          </a:xfrm>
        </p:spPr>
        <p:txBody>
          <a:bodyPr anchor="t">
            <a:noAutofit/>
          </a:bodyPr>
          <a:lstStyle/>
          <a:p>
            <a:pPr algn="ctr"/>
            <a:r>
              <a:rPr lang="en-US" sz="8000" b="1" dirty="0"/>
              <a:t>Photosynthesis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1014" y="4585823"/>
            <a:ext cx="8210379" cy="2034896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/>
              <a:t>C</a:t>
            </a:r>
            <a:r>
              <a:rPr lang="en-US" sz="8800" b="1" baseline="-25000" dirty="0"/>
              <a:t>6</a:t>
            </a:r>
            <a:r>
              <a:rPr lang="en-US" sz="8800" b="1" dirty="0"/>
              <a:t>H</a:t>
            </a:r>
            <a:r>
              <a:rPr lang="en-US" sz="8800" b="1" baseline="-25000" dirty="0"/>
              <a:t>12</a:t>
            </a:r>
            <a:r>
              <a:rPr lang="en-US" sz="8800" b="1" dirty="0"/>
              <a:t>O</a:t>
            </a:r>
            <a:r>
              <a:rPr lang="en-US" sz="8800" b="1" baseline="-25000" dirty="0"/>
              <a:t>6 + </a:t>
            </a:r>
            <a:r>
              <a:rPr lang="en-US" sz="8800" b="1" dirty="0"/>
              <a:t>O</a:t>
            </a:r>
            <a:r>
              <a:rPr lang="en-US" sz="8800" b="1" baseline="-25000" dirty="0"/>
              <a:t>2</a:t>
            </a:r>
            <a:endParaRPr lang="en-US" sz="8800" b="1" baseline="-25000" dirty="0"/>
          </a:p>
          <a:p>
            <a:pPr algn="ctr"/>
            <a:endParaRPr lang="en-US" sz="8800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629021" y="1493134"/>
            <a:ext cx="7267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5400" b="1" dirty="0">
                <a:solidFill>
                  <a:prstClr val="white"/>
                </a:solidFill>
                <a:latin typeface="Calibri" panose="020F0502020204030204"/>
              </a:rPr>
              <a:t>Write the equation.</a:t>
            </a:r>
            <a:endParaRPr lang="en-US" sz="5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78875" y="2185611"/>
            <a:ext cx="8210379" cy="41654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prstClr val="white"/>
              </a:buClr>
            </a:pPr>
            <a:r>
              <a:rPr lang="en-US" sz="8800" b="1" dirty="0">
                <a:solidFill>
                  <a:prstClr val="white"/>
                </a:solidFill>
                <a:latin typeface="Calibri" panose="020F0502020204030204"/>
              </a:rPr>
              <a:t>H</a:t>
            </a:r>
            <a:r>
              <a:rPr lang="en-US" sz="8800" b="1" baseline="-25000" dirty="0">
                <a:solidFill>
                  <a:prstClr val="white"/>
                </a:solidFill>
                <a:latin typeface="Calibri" panose="020F0502020204030204"/>
              </a:rPr>
              <a:t>2</a:t>
            </a:r>
            <a:r>
              <a:rPr lang="en-US" sz="8800" b="1" dirty="0">
                <a:solidFill>
                  <a:prstClr val="white"/>
                </a:solidFill>
                <a:latin typeface="Calibri" panose="020F0502020204030204"/>
              </a:rPr>
              <a:t>O + CO</a:t>
            </a:r>
            <a:r>
              <a:rPr lang="en-US" sz="8800" b="1" baseline="-25000" dirty="0">
                <a:solidFill>
                  <a:prstClr val="white"/>
                </a:solidFill>
                <a:latin typeface="Calibri" panose="020F0502020204030204"/>
              </a:rPr>
              <a:t>2</a:t>
            </a:r>
            <a:r>
              <a:rPr lang="en-US" sz="8800" b="1" dirty="0">
                <a:solidFill>
                  <a:prstClr val="white"/>
                </a:solidFill>
                <a:latin typeface="Calibri" panose="020F0502020204030204"/>
              </a:rPr>
              <a:t> + </a:t>
            </a:r>
            <a:r>
              <a:rPr lang="en-US" sz="8800" b="1" cap="none" dirty="0">
                <a:solidFill>
                  <a:prstClr val="white"/>
                </a:solidFill>
                <a:latin typeface="Calibri" panose="020F0502020204030204"/>
              </a:rPr>
              <a:t>sunlight energy</a:t>
            </a:r>
            <a:endParaRPr lang="en-US" sz="8800" b="1" cap="none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1013" y="5359078"/>
            <a:ext cx="1311868" cy="23150"/>
          </a:xfrm>
          <a:prstGeom prst="straightConnector1">
            <a:avLst/>
          </a:prstGeom>
          <a:ln w="793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91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CC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FFFF00"/>
      </a:hlink>
      <a:folHlink>
        <a:srgbClr val="FFFF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FFFF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C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Celestial</vt:lpstr>
      <vt:lpstr>Default Design</vt:lpstr>
      <vt:lpstr>Photosynthesis and Cellular Respiration REVIEW</vt:lpstr>
      <vt:lpstr>Carbon Dioxide</vt:lpstr>
      <vt:lpstr>Glucose (sugar)</vt:lpstr>
      <vt:lpstr>water</vt:lpstr>
      <vt:lpstr>oxygen</vt:lpstr>
      <vt:lpstr>Photosynthesis </vt:lpstr>
      <vt:lpstr>Photosynthesis </vt:lpstr>
      <vt:lpstr>Photosynthesis </vt:lpstr>
      <vt:lpstr>Photosynthesis </vt:lpstr>
      <vt:lpstr>Cell Respiration </vt:lpstr>
      <vt:lpstr>Cell Respiration </vt:lpstr>
      <vt:lpstr>Cell Respiration </vt:lpstr>
      <vt:lpstr>What is bromothymol blue an indicator of?</vt:lpstr>
      <vt:lpstr>What color will bromothymol blue turn if there is a lot of carbon dioxide?</vt:lpstr>
      <vt:lpstr>During exercise, does cellular respiration increase or decrease?</vt:lpstr>
      <vt:lpstr>Let’s take a look at the two equations together: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and Cellular Respiration REVIEW</dc:title>
  <dc:creator>Becky Plankenhorn</dc:creator>
  <cp:lastModifiedBy>Becky Plankenhorn</cp:lastModifiedBy>
  <cp:revision>1</cp:revision>
  <dcterms:created xsi:type="dcterms:W3CDTF">2016-02-12T23:40:26Z</dcterms:created>
  <dcterms:modified xsi:type="dcterms:W3CDTF">2016-02-12T23:40:38Z</dcterms:modified>
</cp:coreProperties>
</file>