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handoutMasterIdLst>
    <p:handoutMasterId r:id="rId29"/>
  </p:handoutMasterIdLst>
  <p:sldIdLst>
    <p:sldId id="257" r:id="rId3"/>
    <p:sldId id="284" r:id="rId4"/>
    <p:sldId id="276" r:id="rId5"/>
    <p:sldId id="277" r:id="rId6"/>
    <p:sldId id="258" r:id="rId7"/>
    <p:sldId id="266" r:id="rId8"/>
    <p:sldId id="280" r:id="rId9"/>
    <p:sldId id="281" r:id="rId10"/>
    <p:sldId id="282" r:id="rId11"/>
    <p:sldId id="278" r:id="rId12"/>
    <p:sldId id="283" r:id="rId13"/>
    <p:sldId id="260" r:id="rId14"/>
    <p:sldId id="263" r:id="rId15"/>
    <p:sldId id="262" r:id="rId16"/>
    <p:sldId id="261" r:id="rId17"/>
    <p:sldId id="268" r:id="rId18"/>
    <p:sldId id="267" r:id="rId19"/>
    <p:sldId id="275" r:id="rId20"/>
    <p:sldId id="272" r:id="rId21"/>
    <p:sldId id="271" r:id="rId22"/>
    <p:sldId id="270" r:id="rId23"/>
    <p:sldId id="269" r:id="rId24"/>
    <p:sldId id="273" r:id="rId25"/>
    <p:sldId id="274" r:id="rId26"/>
    <p:sldId id="259" r:id="rId27"/>
    <p:sldId id="264" r:id="rId28"/>
  </p:sldIdLst>
  <p:sldSz cx="9144000" cy="6858000" type="screen4x3"/>
  <p:notesSz cx="7102475" cy="93694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15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9" tIns="47060" rIns="94119" bIns="47060" numCol="1" anchor="t" anchorCtr="0" compatLnSpc="1">
            <a:prstTxWarp prst="textNoShape">
              <a:avLst/>
            </a:prstTxWarp>
          </a:bodyPr>
          <a:lstStyle>
            <a:lvl1pPr defTabSz="9413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9" tIns="47060" rIns="94119" bIns="47060" numCol="1" anchor="t" anchorCtr="0" compatLnSpc="1">
            <a:prstTxWarp prst="textNoShape">
              <a:avLst/>
            </a:prstTxWarp>
          </a:bodyPr>
          <a:lstStyle>
            <a:lvl1pPr algn="r" defTabSz="941388">
              <a:defRPr sz="1200"/>
            </a:lvl1pPr>
          </a:lstStyle>
          <a:p>
            <a:pPr>
              <a:defRPr/>
            </a:pPr>
            <a:fld id="{12CB4A8C-2926-49F5-9A83-E1C9A12B9336}" type="datetimeFigureOut">
              <a:rPr lang="en-US"/>
              <a:pPr>
                <a:defRPr/>
              </a:pPr>
              <a:t>9/30/2014</a:t>
            </a:fld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9525"/>
            <a:ext cx="30781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9" tIns="47060" rIns="94119" bIns="47060" numCol="1" anchor="b" anchorCtr="0" compatLnSpc="1">
            <a:prstTxWarp prst="textNoShape">
              <a:avLst/>
            </a:prstTxWarp>
          </a:bodyPr>
          <a:lstStyle>
            <a:lvl1pPr defTabSz="9413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899525"/>
            <a:ext cx="30781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9" tIns="47060" rIns="94119" bIns="47060" numCol="1" anchor="b" anchorCtr="0" compatLnSpc="1">
            <a:prstTxWarp prst="textNoShape">
              <a:avLst/>
            </a:prstTxWarp>
          </a:bodyPr>
          <a:lstStyle>
            <a:lvl1pPr algn="r" defTabSz="941388">
              <a:defRPr sz="1200"/>
            </a:lvl1pPr>
          </a:lstStyle>
          <a:p>
            <a:pPr>
              <a:defRPr/>
            </a:pPr>
            <a:fld id="{267CAC3F-6911-4139-A0EB-B20B2649C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14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40F26-28A3-4E3C-A917-87902448989A}" type="datetimeFigureOut">
              <a:rPr lang="en-US"/>
              <a:pPr>
                <a:defRPr/>
              </a:pPr>
              <a:t>9/30/2014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D9832-29EF-40B0-A021-E88F6EBDD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7C14B-120F-4615-8AE3-0CFE63B9DB81}" type="datetimeFigureOut">
              <a:rPr lang="en-US"/>
              <a:pPr>
                <a:defRPr/>
              </a:pPr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7B1B1-BEA4-4A83-9A5E-FB45588D7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46A84-4330-466C-B3AE-4B00976FD475}" type="datetimeFigureOut">
              <a:rPr lang="en-US"/>
              <a:pPr>
                <a:defRPr/>
              </a:pPr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29428-D9D1-45EC-8DA3-904A42ACC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567B8-B37E-46B9-BBB0-2FC2B1475072}" type="datetimeFigureOut">
              <a:rPr lang="en-US"/>
              <a:pPr>
                <a:defRPr/>
              </a:pPr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905F9-6D0F-4881-8744-D87770E66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51C21-F2C2-4612-BE85-9101EBA08CE8}" type="datetimeFigureOut">
              <a:rPr lang="en-US"/>
              <a:pPr>
                <a:defRPr/>
              </a:pPr>
              <a:t>9/30/2014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FBA2D-6AA2-42CA-A8BE-4AE91A601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84C91-5F17-4224-BB65-D7FEDC3AB3B6}" type="datetimeFigureOut">
              <a:rPr lang="en-US"/>
              <a:pPr>
                <a:defRPr/>
              </a:pPr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42E9A-4B8C-4A2D-B938-F9DE6DB4E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42249-A6CD-4E4C-9A57-B2305843C533}" type="datetimeFigureOut">
              <a:rPr lang="en-US"/>
              <a:pPr>
                <a:defRPr/>
              </a:pPr>
              <a:t>9/30/2014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99ACE-266F-446B-8070-E78756717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A1E15-8A33-45F2-B3F1-5A65C9CB9636}" type="datetimeFigureOut">
              <a:rPr lang="en-US"/>
              <a:pPr>
                <a:defRPr/>
              </a:pPr>
              <a:t>9/30/2014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19A31-BC02-4AA0-800F-448EA488F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C0D5-0D55-42D0-BB76-AF9A0283810C}" type="datetimeFigureOut">
              <a:rPr lang="en-US"/>
              <a:pPr>
                <a:defRPr/>
              </a:pPr>
              <a:t>9/30/2014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44A1A-8623-4592-AB10-60F25A286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78513-5334-4812-A1C2-45CA63E06B8F}" type="datetimeFigureOut">
              <a:rPr lang="en-US"/>
              <a:pPr>
                <a:defRPr/>
              </a:pPr>
              <a:t>9/30/2014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E9E5A-11BF-496B-B604-43FA4F745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E4AA2-2132-48F0-B304-4A6AC4F7DC9E}" type="datetimeFigureOut">
              <a:rPr lang="en-US"/>
              <a:pPr>
                <a:defRPr/>
              </a:pPr>
              <a:t>9/30/2014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04C55-DF3A-4B53-87F6-824832701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023B8-DFAB-4875-BC7E-5921636DA868}" type="datetimeFigureOut">
              <a:rPr lang="en-US"/>
              <a:pPr>
                <a:defRPr/>
              </a:pPr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75201-842E-439C-A0F5-5D94495E3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EEB54-BC6C-4F96-A50A-849ED97C2876}" type="datetimeFigureOut">
              <a:rPr lang="en-US"/>
              <a:pPr>
                <a:defRPr/>
              </a:pPr>
              <a:t>9/30/2014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21D96-8538-4B72-A09F-BC04B50D4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C7A2D-017A-4CCD-B1E5-561026FB4548}" type="datetimeFigureOut">
              <a:rPr lang="en-US"/>
              <a:pPr>
                <a:defRPr/>
              </a:pPr>
              <a:t>9/30/2014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DBFD8-BF71-4DF6-ABAF-C20DF6BBE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82644-BC4C-47BD-A639-BAFE47AB98FA}" type="datetimeFigureOut">
              <a:rPr lang="en-US"/>
              <a:pPr>
                <a:defRPr/>
              </a:pPr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2482D-430B-4F1E-991E-BF8120324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D6B8B-D429-4399-82D4-ECCCF85B03FE}" type="datetimeFigureOut">
              <a:rPr lang="en-US"/>
              <a:pPr>
                <a:defRPr/>
              </a:pPr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B3D19-7E9B-4ADA-B6F4-1A8678EB0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38947-18D2-4DD6-B97F-3D5EB3C61A3B}" type="datetimeFigureOut">
              <a:rPr lang="en-US"/>
              <a:pPr>
                <a:defRPr/>
              </a:pPr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C9457-296D-4139-AE92-746295CF3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0870-DCE7-4297-B656-A977B5BC2A36}" type="datetimeFigureOut">
              <a:rPr lang="en-US"/>
              <a:pPr>
                <a:defRPr/>
              </a:pPr>
              <a:t>9/30/2014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8D665-F911-4988-859D-E4BE01492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60E0A-2CBB-477A-9606-9128AE1439C2}" type="datetimeFigureOut">
              <a:rPr lang="en-US"/>
              <a:pPr>
                <a:defRPr/>
              </a:pPr>
              <a:t>9/30/2014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B6AC4-CFB1-4F59-8002-29168D82F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EF017-6ACC-440B-8FC5-A5DAF0DDE6C1}" type="datetimeFigureOut">
              <a:rPr lang="en-US"/>
              <a:pPr>
                <a:defRPr/>
              </a:pPr>
              <a:t>9/30/2014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DEF10-3152-487F-8ACC-0B6BE4C36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D894C-7A5C-4DFD-ACA2-B82577E8C587}" type="datetimeFigureOut">
              <a:rPr lang="en-US"/>
              <a:pPr>
                <a:defRPr/>
              </a:pPr>
              <a:t>9/30/2014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700CE-B630-4F4F-8BA4-44D176ED7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00631-B238-46AC-AB8A-6CE4F897024C}" type="datetimeFigureOut">
              <a:rPr lang="en-US"/>
              <a:pPr>
                <a:defRPr/>
              </a:pPr>
              <a:t>9/30/2014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50DF1-B6FB-4FBA-9742-43BB357CB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0C33B-8754-4580-8D51-79DBEA901AC4}" type="datetimeFigureOut">
              <a:rPr lang="en-US"/>
              <a:pPr>
                <a:defRPr/>
              </a:pPr>
              <a:t>9/30/2014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048F4-118F-4256-B16E-A51AD4255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50268-2B64-4EA7-B357-E718A86CE1E7}" type="datetimeFigureOut">
              <a:rPr lang="en-US"/>
              <a:pPr>
                <a:defRPr/>
              </a:pPr>
              <a:t>9/30/2014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20652-87A7-4CE5-A97D-4846E1DD9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303030">
                    <a:lumMod val="90000"/>
                    <a:lumOff val="1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37ADC3-B2FB-4357-940A-BCB7F274D208}" type="datetimeFigureOut">
              <a:rPr lang="en-US"/>
              <a:pPr>
                <a:defRPr/>
              </a:pPr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303030">
                    <a:lumMod val="90000"/>
                    <a:lumOff val="1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02762DBD-FB41-4625-B381-1BAD30D51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4" r:id="rId2"/>
    <p:sldLayoutId id="2147483711" r:id="rId3"/>
    <p:sldLayoutId id="2147483695" r:id="rId4"/>
    <p:sldLayoutId id="2147483712" r:id="rId5"/>
    <p:sldLayoutId id="2147483696" r:id="rId6"/>
    <p:sldLayoutId id="2147483697" r:id="rId7"/>
    <p:sldLayoutId id="2147483713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303030">
                    <a:lumMod val="90000"/>
                    <a:lumOff val="1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5F50AE-70B2-47AC-8384-4445024EAFD8}" type="datetimeFigureOut">
              <a:rPr lang="en-US"/>
              <a:pPr>
                <a:defRPr/>
              </a:pPr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303030">
                    <a:lumMod val="90000"/>
                    <a:lumOff val="1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689B85B3-199A-48F1-85BE-349F710B6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2" r:id="rId2"/>
    <p:sldLayoutId id="2147483715" r:id="rId3"/>
    <p:sldLayoutId id="2147483703" r:id="rId4"/>
    <p:sldLayoutId id="2147483716" r:id="rId5"/>
    <p:sldLayoutId id="2147483704" r:id="rId6"/>
    <p:sldLayoutId id="2147483705" r:id="rId7"/>
    <p:sldLayoutId id="2147483717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lankenhornscience.weebly.com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-96292"/>
            <a:ext cx="6172200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Hedrick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Middle School</a:t>
            </a:r>
          </a:p>
        </p:txBody>
      </p:sp>
      <p:pic>
        <p:nvPicPr>
          <p:cNvPr id="28674" name="Picture 2" descr="C:\Users\dan.smith\AppData\Local\Microsoft\Windows\Temporary Internet Files\Content.IE5\RS1VTKHI\MC90034689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658813"/>
            <a:ext cx="1825625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6"/>
          <p:cNvPicPr>
            <a:picLocks noChangeAspect="1"/>
          </p:cNvPicPr>
          <p:nvPr/>
        </p:nvPicPr>
        <p:blipFill>
          <a:blip r:embed="rId3"/>
          <a:srcRect t="13889"/>
          <a:stretch>
            <a:fillRect/>
          </a:stretch>
        </p:blipFill>
        <p:spPr bwMode="auto">
          <a:xfrm>
            <a:off x="747713" y="1843088"/>
            <a:ext cx="42100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946650" y="1843088"/>
            <a:ext cx="4456113" cy="3019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WELCOME TO</a:t>
            </a:r>
          </a:p>
          <a:p>
            <a:pPr>
              <a:defRPr/>
            </a:pPr>
            <a:r>
              <a:rPr lang="en-US" sz="3600" b="1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LIFE SCIENCE</a:t>
            </a:r>
          </a:p>
          <a:p>
            <a:pPr>
              <a:defRPr/>
            </a:pPr>
            <a:endParaRPr lang="en-US" sz="40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n-US" sz="4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MRS. BECKY PLANKENHORN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t="12471"/>
          <a:stretch>
            <a:fillRect/>
          </a:stretch>
        </p:blipFill>
        <p:spPr>
          <a:xfrm>
            <a:off x="0" y="2425700"/>
            <a:ext cx="9144000" cy="4122738"/>
          </a:xfrm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2314575" y="2947988"/>
            <a:ext cx="34099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CLASS WORK/Assignments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Complete/Incomplete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5340350" y="1477963"/>
            <a:ext cx="2641600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Short check up/quiz to see how your child is doing with one of the concepts.  Note: 0.00 weight toward grade.</a:t>
            </a:r>
          </a:p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Does Not affect overall grade</a:t>
            </a:r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>
            <a:off x="6946900" y="3841750"/>
            <a:ext cx="520700" cy="62230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2403475" y="677863"/>
            <a:ext cx="26638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After 4 or 5 classwork assignments have been completed, I create a “formative” assignment which is graded on the completion of classwork.  This counts as 20% of overall grade.</a:t>
            </a:r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3816350" y="2133600"/>
            <a:ext cx="4729163" cy="2303463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609600" y="4638675"/>
            <a:ext cx="1570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3 out of 4 completed = C</a:t>
            </a:r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>
            <a:off x="1439863" y="4746625"/>
            <a:ext cx="744537" cy="225425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530225" y="522605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2 out of 4 = F</a:t>
            </a:r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>
            <a:off x="1828800" y="5349875"/>
            <a:ext cx="303213" cy="68263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449263" y="5835650"/>
            <a:ext cx="16271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All classwork completed = A</a:t>
            </a:r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>
            <a:off x="1930400" y="6196013"/>
            <a:ext cx="293688" cy="33337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 flipH="1">
            <a:off x="1822450" y="2895600"/>
            <a:ext cx="722313" cy="90170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236538" y="960438"/>
            <a:ext cx="1795462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The unit test is called a summative assessment and counts as 80% of the overall grade.</a:t>
            </a:r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>
            <a:off x="722313" y="2551113"/>
            <a:ext cx="779462" cy="1038225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81" name="Text Box 20"/>
          <p:cNvSpPr txBox="1">
            <a:spLocks noChangeArrowheads="1"/>
          </p:cNvSpPr>
          <p:nvPr/>
        </p:nvSpPr>
        <p:spPr bwMode="auto">
          <a:xfrm>
            <a:off x="1230313" y="0"/>
            <a:ext cx="6931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000"/>
                </a:solidFill>
              </a:rPr>
              <a:t>PROFICIENCY…WHAT IS IT?  THE ROAD TO LEARNING</a:t>
            </a:r>
          </a:p>
        </p:txBody>
      </p:sp>
      <p:sp>
        <p:nvSpPr>
          <p:cNvPr id="56341" name="Line 21"/>
          <p:cNvSpPr>
            <a:spLocks noChangeShapeType="1"/>
          </p:cNvSpPr>
          <p:nvPr/>
        </p:nvSpPr>
        <p:spPr bwMode="auto">
          <a:xfrm>
            <a:off x="3306763" y="3702050"/>
            <a:ext cx="993775" cy="144463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 animBg="1"/>
      <p:bldP spid="56328" grpId="1" animBg="1"/>
      <p:bldP spid="56330" grpId="0" animBg="1"/>
      <p:bldP spid="56330" grpId="1" animBg="1"/>
      <p:bldP spid="56332" grpId="0" animBg="1"/>
      <p:bldP spid="56332" grpId="1" animBg="1"/>
      <p:bldP spid="56332" grpId="2" animBg="1"/>
      <p:bldP spid="56334" grpId="0" animBg="1"/>
      <p:bldP spid="56334" grpId="1" animBg="1"/>
      <p:bldP spid="56334" grpId="2" animBg="1"/>
      <p:bldP spid="56336" grpId="0" animBg="1"/>
      <p:bldP spid="56336" grpId="1" animBg="1"/>
      <p:bldP spid="56337" grpId="0" animBg="1"/>
      <p:bldP spid="56337" grpId="1" animBg="1"/>
      <p:bldP spid="56339" grpId="0" animBg="1"/>
      <p:bldP spid="56341" grpId="0" animBg="1"/>
      <p:bldP spid="5634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4"/>
          <p:cNvSpPr txBox="1">
            <a:spLocks noChangeArrowheads="1"/>
          </p:cNvSpPr>
          <p:nvPr/>
        </p:nvSpPr>
        <p:spPr bwMode="auto">
          <a:xfrm>
            <a:off x="1230313" y="0"/>
            <a:ext cx="6931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000"/>
                </a:solidFill>
              </a:rPr>
              <a:t>PROFICIENCY…WHAT IS IT?  THE ROAD TO LEARNING</a:t>
            </a:r>
          </a:p>
        </p:txBody>
      </p:sp>
      <p:sp>
        <p:nvSpPr>
          <p:cNvPr id="37890" name="Text Box 5"/>
          <p:cNvSpPr txBox="1">
            <a:spLocks noChangeArrowheads="1"/>
          </p:cNvSpPr>
          <p:nvPr/>
        </p:nvSpPr>
        <p:spPr bwMode="auto">
          <a:xfrm>
            <a:off x="530225" y="779463"/>
            <a:ext cx="7970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236538" y="892175"/>
            <a:ext cx="832008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Note that the 20% formative grade for completed assignments can change----the grade will improve as incomplete work is turned in---as I will input a change for that grade.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42" name="Group 26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7543800" cy="1978025"/>
        </p:xfrm>
        <a:graphic>
          <a:graphicData uri="http://schemas.openxmlformats.org/drawingml/2006/table">
            <a:tbl>
              <a:tblPr/>
              <a:tblGrid>
                <a:gridCol w="1257300"/>
                <a:gridCol w="1257300"/>
                <a:gridCol w="1257300"/>
                <a:gridCol w="1257300"/>
                <a:gridCol w="1257300"/>
                <a:gridCol w="1257300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618" marR="566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Mastery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618" marR="566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Advanced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618" marR="566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Meets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618" marR="566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Approaching</a:t>
                      </a:r>
                    </a:p>
                  </a:txBody>
                  <a:tcPr marL="56618" marR="566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Beginning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618" marR="566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69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 CAN distinguish between living and nonliving things based on  characteristics.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618" marR="566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Thoroughly describe &amp; distinguish the characteristics that set living things apart from nonliving things.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618" marR="566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Mostly describe &amp; distinguish the  characteristics that set living things apart from nonliving things.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618" marR="566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Somewhat describe  &amp; distinguish the  characteristics that set living things apart from nonliving things.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618" marR="566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Struggling to describe &amp; distinguish characteristics that set living things apart from nonliving things.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618" marR="566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Wasn’t able to or didn’t make an attempt to  describe &amp; distinguish characteristics that set living things apart from nonliving things.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618" marR="566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CBCB"/>
                    </a:solidFill>
                  </a:tcPr>
                </a:tc>
              </a:tr>
            </a:tbl>
          </a:graphicData>
        </a:graphic>
      </p:graphicFrame>
      <p:sp>
        <p:nvSpPr>
          <p:cNvPr id="34840" name="Rectangle 5"/>
          <p:cNvSpPr>
            <a:spLocks noChangeArrowheads="1"/>
          </p:cNvSpPr>
          <p:nvPr/>
        </p:nvSpPr>
        <p:spPr bwMode="auto">
          <a:xfrm>
            <a:off x="0" y="1938338"/>
            <a:ext cx="7494588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1200">
                <a:cs typeface="Times New Roman" pitchFamily="18" charset="0"/>
              </a:rPr>
              <a:t>The following statements are how to obtain an Advanced or Meets toward this Learning Target:</a:t>
            </a:r>
            <a:endParaRPr lang="en-US" sz="1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200" b="1">
                <a:latin typeface="Wingdings" pitchFamily="2" charset="2"/>
              </a:rPr>
              <a:t>o</a:t>
            </a:r>
            <a:r>
              <a:rPr lang="en-US" sz="1200" b="1"/>
              <a:t>   </a:t>
            </a:r>
            <a:r>
              <a:rPr lang="en-US" sz="1200">
                <a:latin typeface="Comic Sans MS" pitchFamily="66" charset="0"/>
              </a:rPr>
              <a:t>List the six characteristics of living things.</a:t>
            </a:r>
            <a:endParaRPr lang="en-US" sz="1200">
              <a:latin typeface="Calibri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>
                <a:latin typeface="Wingdings" pitchFamily="2" charset="2"/>
                <a:cs typeface="Times New Roman" pitchFamily="18" charset="0"/>
              </a:rPr>
              <a:t>o</a:t>
            </a:r>
            <a:r>
              <a:rPr lang="en-US" sz="1200">
                <a:latin typeface="Wingdings" pitchFamily="2" charset="2"/>
                <a:cs typeface="Times New Roman" pitchFamily="18" charset="0"/>
              </a:rPr>
              <a:t> </a:t>
            </a:r>
            <a:r>
              <a:rPr lang="en-US" sz="1200">
                <a:latin typeface="Comic Sans MS" pitchFamily="66" charset="0"/>
              </a:rPr>
              <a:t>Define the words, STIMULUS, METABOLISM and HOMEOSTASIS.</a:t>
            </a:r>
            <a:endParaRPr lang="en-US" sz="1200">
              <a:latin typeface="Calibri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>
                <a:latin typeface="Wingdings" pitchFamily="2" charset="2"/>
                <a:cs typeface="Times New Roman" pitchFamily="18" charset="0"/>
              </a:rPr>
              <a:t>o</a:t>
            </a:r>
            <a:r>
              <a:rPr lang="en-US" sz="1200">
                <a:latin typeface="Wingdings" pitchFamily="2" charset="2"/>
                <a:cs typeface="Times New Roman" pitchFamily="18" charset="0"/>
              </a:rPr>
              <a:t> </a:t>
            </a:r>
            <a:r>
              <a:rPr lang="en-US" sz="1200">
                <a:latin typeface="Comic Sans MS" pitchFamily="66" charset="0"/>
              </a:rPr>
              <a:t>Compare and contrast asexual and sexual reproduction.</a:t>
            </a:r>
            <a:endParaRPr lang="en-US" sz="1200">
              <a:latin typeface="Calibri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>
                <a:latin typeface="Wingdings" pitchFamily="2" charset="2"/>
                <a:cs typeface="Times New Roman" pitchFamily="18" charset="0"/>
              </a:rPr>
              <a:t>o </a:t>
            </a:r>
            <a:r>
              <a:rPr lang="en-US" sz="1200">
                <a:latin typeface="Comic Sans MS" pitchFamily="66" charset="0"/>
              </a:rPr>
              <a:t>Explain how living things obtain what they need to live.</a:t>
            </a:r>
            <a:endParaRPr lang="en-US" sz="1200">
              <a:latin typeface="Calibri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200">
                <a:cs typeface="Times New Roman" pitchFamily="18" charset="0"/>
              </a:rPr>
              <a:t> To show </a:t>
            </a:r>
            <a:r>
              <a:rPr lang="en-US" sz="1200" b="1" u="sng">
                <a:cs typeface="Times New Roman" pitchFamily="18" charset="0"/>
              </a:rPr>
              <a:t>MASTERY</a:t>
            </a:r>
            <a:r>
              <a:rPr lang="en-US" sz="1200">
                <a:cs typeface="Times New Roman" pitchFamily="18" charset="0"/>
              </a:rPr>
              <a:t> toward this Learning Target, you need to obtain an Advanced on the above and thoroughly and accurately answer the Mastery statements below:</a:t>
            </a:r>
            <a:endParaRPr lang="en-US" sz="1200">
              <a:latin typeface="Calibri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200">
                <a:cs typeface="Times New Roman" pitchFamily="18" charset="0"/>
              </a:rPr>
              <a:t> </a:t>
            </a:r>
            <a:endParaRPr lang="en-US" sz="1200">
              <a:latin typeface="Calibri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200" b="1">
                <a:latin typeface="Wingdings" pitchFamily="2" charset="2"/>
                <a:cs typeface="Times New Roman" pitchFamily="18" charset="0"/>
              </a:rPr>
              <a:t>o </a:t>
            </a:r>
            <a:r>
              <a:rPr lang="en-US" sz="1200">
                <a:cs typeface="Times New Roman" pitchFamily="18" charset="0"/>
              </a:rPr>
              <a:t>Be able to explain why something is nonliving based on the characteristics of living things.  </a:t>
            </a:r>
            <a:endParaRPr lang="en-US" sz="1200">
              <a:latin typeface="Calibri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200">
                <a:cs typeface="Times New Roman" pitchFamily="18" charset="0"/>
              </a:rPr>
              <a:t> </a:t>
            </a:r>
            <a:endParaRPr lang="en-US" sz="1200">
              <a:latin typeface="Calibri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200" b="1">
                <a:latin typeface="Wingdings" pitchFamily="2" charset="2"/>
                <a:cs typeface="Times New Roman" pitchFamily="18" charset="0"/>
              </a:rPr>
              <a:t>o</a:t>
            </a:r>
            <a:r>
              <a:rPr lang="en-US" sz="1200">
                <a:latin typeface="Wingdings" pitchFamily="2" charset="2"/>
                <a:cs typeface="Times New Roman" pitchFamily="18" charset="0"/>
              </a:rPr>
              <a:t> </a:t>
            </a:r>
            <a:r>
              <a:rPr lang="en-US" sz="1200">
                <a:cs typeface="Times New Roman" pitchFamily="18" charset="0"/>
              </a:rPr>
              <a:t>Be able to compare and contrast how decomposers, consumers and producers are categorized.</a:t>
            </a:r>
            <a:endParaRPr lang="en-US" sz="1200">
              <a:latin typeface="Calibri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700">
                <a:latin typeface="Wingdings" pitchFamily="2" charset="2"/>
                <a:cs typeface="Times New Roman" pitchFamily="18" charset="0"/>
              </a:rPr>
              <a:t> 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146050" y="4706938"/>
            <a:ext cx="8636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Your student receives a </a:t>
            </a:r>
            <a:r>
              <a:rPr lang="en-US" sz="2400" b="1" u="sng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Rubric &amp; Capacity Matrix</a:t>
            </a:r>
            <a:r>
              <a:rPr 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at the beginning of each unit.  This will tell you and your child exactly what they need to know to receive a passing grade on the unit.</a:t>
            </a:r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0" y="1930400"/>
            <a:ext cx="7664450" cy="2540000"/>
          </a:xfrm>
          <a:prstGeom prst="rect">
            <a:avLst/>
          </a:prstGeom>
          <a:noFill/>
          <a:ln w="889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7" name="Line 31"/>
          <p:cNvSpPr>
            <a:spLocks noChangeShapeType="1"/>
          </p:cNvSpPr>
          <p:nvPr/>
        </p:nvSpPr>
        <p:spPr bwMode="auto">
          <a:xfrm flipH="1" flipV="1">
            <a:off x="3001963" y="3136900"/>
            <a:ext cx="1354137" cy="158115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48" name="Text Box 32"/>
          <p:cNvSpPr txBox="1">
            <a:spLocks noChangeArrowheads="1"/>
          </p:cNvSpPr>
          <p:nvPr/>
        </p:nvSpPr>
        <p:spPr bwMode="auto">
          <a:xfrm>
            <a:off x="7778750" y="2800350"/>
            <a:ext cx="10382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Where do they come up with these words?</a:t>
            </a:r>
          </a:p>
        </p:txBody>
      </p:sp>
      <p:sp>
        <p:nvSpPr>
          <p:cNvPr id="34849" name="Line 33"/>
          <p:cNvSpPr>
            <a:spLocks noChangeShapeType="1"/>
          </p:cNvSpPr>
          <p:nvPr/>
        </p:nvSpPr>
        <p:spPr bwMode="auto">
          <a:xfrm flipH="1">
            <a:off x="6005513" y="4425950"/>
            <a:ext cx="1897062" cy="406400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0" grpId="0"/>
      <p:bldP spid="34846" grpId="0" animBg="1"/>
      <p:bldP spid="34847" grpId="0" animBg="1"/>
      <p:bldP spid="34849" grpId="0" animBg="1"/>
      <p:bldP spid="3484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0" y="-568325"/>
            <a:ext cx="6781800" cy="1600200"/>
          </a:xfrm>
        </p:spPr>
        <p:txBody>
          <a:bodyPr/>
          <a:lstStyle/>
          <a:p>
            <a:pPr eaLnBrk="1" hangingPunct="1"/>
            <a:r>
              <a:rPr lang="en-US" sz="4400" smtClean="0"/>
              <a:t>VIMS and CRIM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09625" y="971550"/>
            <a:ext cx="8061325" cy="604678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018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9550" y="1962150"/>
            <a:ext cx="8247063" cy="3749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These forms need to be turned in to the office at least </a:t>
            </a:r>
            <a:r>
              <a:rPr lang="en-US" sz="6000" b="1" u="sng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2 weeks</a:t>
            </a:r>
            <a:r>
              <a:rPr lang="en-US" sz="6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 BEFORE an upcoming field trip.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324350" y="395288"/>
            <a:ext cx="596106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FIELD TRIPS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 -0.0148 C -0.11736 -0.02058 -0.10416 -0.02613 -0.09948 -0.02613 C -0.07013 -0.02613 -0.0401 0.06383 -0.0401 0.15402 C -0.0401 0.10823 -0.025 0.06383 -0.01076 0.06383 C 0.00417 0.06383 0.01841 0.10893 0.01841 0.15402 C 0.01841 0.13159 0.02605 0.10823 0.03351 0.10823 C 0.04098 0.10823 0.04862 0.1309 0.04862 0.15402 C 0.04862 0.14246 0.05226 0.13159 0.05608 0.13159 C 0.0599 0.13159 0.06355 0.14292 0.06355 0.15402 C 0.06355 0.14824 0.06563 0.14246 0.06737 0.14246 C 0.06841 0.14246 0.07118 0.14824 0.07118 0.15402 C 0.07118 0.15102 0.07205 0.14824 0.07309 0.14824 C 0.07309 0.14893 0.075 0.15102 0.075 0.15402 C 0.075 0.1524 0.075 0.15102 0.07605 0.15102 C 0.07605 0.15171 0.07709 0.15263 0.07709 0.15402 C 0.07709 0.1531 0.07709 0.1524 0.07709 0.15171 C 0.07796 0.15171 0.07796 0.15263 0.07796 0.15333 C 0.079 0.15333 0.079 0.15263 0.079 0.15171 C 0.08004 0.15171 0.08004 0.15263 0.08004 0.15333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0" y="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847725" y="-390525"/>
            <a:ext cx="6781800" cy="1600200"/>
          </a:xfrm>
        </p:spPr>
        <p:txBody>
          <a:bodyPr/>
          <a:lstStyle/>
          <a:p>
            <a:pPr eaLnBrk="1" hangingPunct="1"/>
            <a:r>
              <a:rPr lang="en-US" smtClean="0"/>
              <a:t>FIELD TRIPS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847725" y="1457325"/>
            <a:ext cx="7543800" cy="3886200"/>
          </a:xfrm>
        </p:spPr>
        <p:txBody>
          <a:bodyPr anchor="t"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09/25	Fort Vanoy Farms in Grants Pass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Oct.	Lava Beds National Monument—Full Day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Jan.	Mt. Ashland Snow Activities and Skiing—Full Day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April   Earth Day Disney Nature’s MONKEY KINGDOM 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           –movie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05/28-29  2-Day-Overnight to Mtn. Lakes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69875"/>
            <a:ext cx="7753350" cy="523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25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0" y="0"/>
            <a:ext cx="6275388" cy="836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925513" y="8651875"/>
            <a:ext cx="9144001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025" y="963613"/>
            <a:ext cx="8689975" cy="652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0" descr="Monkey Kingdom - Property Page Hero"/>
          <p:cNvPicPr>
            <a:picLocks noChangeAspect="1" noChangeArrowheads="1"/>
          </p:cNvPicPr>
          <p:nvPr/>
        </p:nvPicPr>
        <p:blipFill>
          <a:blip r:embed="rId7"/>
          <a:srcRect l="30664"/>
          <a:stretch>
            <a:fillRect/>
          </a:stretch>
        </p:blipFill>
        <p:spPr bwMode="auto">
          <a:xfrm>
            <a:off x="-192088" y="969963"/>
            <a:ext cx="9144001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7763" cy="1143000"/>
          </a:xfrm>
        </p:spPr>
        <p:txBody>
          <a:bodyPr/>
          <a:lstStyle/>
          <a:p>
            <a:pPr eaLnBrk="1" hangingPunct="1"/>
            <a:r>
              <a:rPr lang="en-US" smtClean="0"/>
              <a:t>Review Parent Letter. . .</a:t>
            </a:r>
          </a:p>
        </p:txBody>
      </p:sp>
      <p:pic>
        <p:nvPicPr>
          <p:cNvPr id="4198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525"/>
          <a:stretch>
            <a:fillRect/>
          </a:stretch>
        </p:blipFill>
        <p:spPr>
          <a:xfrm>
            <a:off x="868363" y="1066800"/>
            <a:ext cx="7186612" cy="4876800"/>
          </a:xfrm>
        </p:spPr>
      </p:pic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1447800" y="5867400"/>
            <a:ext cx="33480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hlinkClick r:id="rId3"/>
              </a:rPr>
              <a:t>http://plankenhornscience.weebly.com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1230313" y="0"/>
            <a:ext cx="6931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000"/>
                </a:solidFill>
              </a:rPr>
              <a:t>PROFICIENCY…WHAT IS IT?  THE ROAD TO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3010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47725" y="327025"/>
            <a:ext cx="7602538" cy="5702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403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650875"/>
            <a:ext cx="7131050" cy="5348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505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373063"/>
            <a:ext cx="7524750" cy="5643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455613"/>
            <a:ext cx="7354888" cy="5516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AutoShape 5" descr="Displaying 20140922_134626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63495" name="Picture 7" descr="https://gm1.ggpht.com/wXNx3Ap4tS8kgO363d2rFnRXqJkcyO3goK2_T8YT4SjgIpHD1qOpjgFTJux23GVmIS4hNPfKQC2npZuP7n30sZZzobjCKRhIfoabT-SISnAbggk6sa2WvQ30V-6mWQTfAx9_2R50El9Ct69WehKRmMpkAV4DCXzWJY8XqTPebQ2PZsukA5Z0AkowUE8-esNniFP0CFM_19PLMmTn21ENIDWzvlW5HGutzxIlkOpoagYuHBtzoEWMWF9iC8Xr9GRVTca7FyCOmd-Pz6ilgM-IN81dYXhJvvjNuRYsBXkO-VvEhwbRQm0Uw-nCAeRQyhz0o1JttR7pfrC8eIanfmUdkRJQxa3SdVe6jBp3NgHFYqMd1KPgOQ7zoP-WbbsUV4f8I4jtikuS6ZSBuRjuRP3buUPrGSKh06Jzqrzf8IvqQSoUvoMXeH4nB4UL0Su6uWaM95SYF5HbIChSjZhjIgxHmt_jthtgLhApMlONXKC-pDAg54YD7dKunatjh_ZcXYE7CDPh2LDqPd1LkRw0JDse0Bj7lERWIUOS816BLRNjJpjGqTX2MiZPHT_HukQP-3udShpqSZ7a=w1246-h655-l75-ft"/>
          <p:cNvPicPr>
            <a:picLocks noChangeAspect="1" noChangeArrowheads="1"/>
          </p:cNvPicPr>
          <p:nvPr/>
        </p:nvPicPr>
        <p:blipFill>
          <a:blip r:embed="rId2"/>
          <a:srcRect t="19008"/>
          <a:stretch>
            <a:fillRect/>
          </a:stretch>
        </p:blipFill>
        <p:spPr bwMode="auto">
          <a:xfrm>
            <a:off x="325438" y="1146175"/>
            <a:ext cx="3505200" cy="5053013"/>
          </a:xfrm>
          <a:prstGeom prst="rect">
            <a:avLst/>
          </a:prstGeom>
          <a:noFill/>
        </p:spPr>
      </p:pic>
      <p:pic>
        <p:nvPicPr>
          <p:cNvPr id="63497" name="Picture 9" descr="https://gm1.ggpht.com/trABzdZAQ2b9Vu5JPWTAe1tIIrjwKDGorynlFVOuDR4ih_DhBmAuVTWnKSAOFfAgGQhxxF3AQOFTeUSxvxrQqIoHFvBwzDB5iuAWdxHDze9D5i_cyUHmQlhpJKb0yPYtpk3S_y_WsiEnSkCLXS5PlgujRYb4bA_pk2A1m57Up3MQK7pwJMtO_EbgL25Tyaad1ov2YshxohmJt2_YwjpF94DO6nlafqafMrdjefKEPxla2QwV_j-WdVoyhiOQuBNTxQgII_HnjjT_cW6-RXGqZpXbW1FdvFuXsfZyr41lds2oI-ObigvS3cc_z7EdHhsBVHHDFujVwMtB-lZDxM8LkTHTqsWY8xhNYwhOMRivtjwIhuEGL9xDjqDrErNtwEkp9k2Pz7UUTKxogd6uN_S4_nzdMu_8zu-LB7GPgcUG95H0Lp7qMXQ0WH-6ip8LGEZ0NZ6WJYx6wFdDRNFLei7LNeY3FV3PTIrzKb3GA-hQwrXve8-d9eeiuWzMx9QDVg1jYCz-N5Xae403IB0yI9fs6yBockAhELp0m1deMUdYnvswaVCSNzKiwdaV-vyHEY3SS_BrD66G=w1246-h655-l75-ft"/>
          <p:cNvPicPr>
            <a:picLocks noChangeAspect="1" noChangeArrowheads="1"/>
          </p:cNvPicPr>
          <p:nvPr/>
        </p:nvPicPr>
        <p:blipFill>
          <a:blip r:embed="rId3"/>
          <a:srcRect r="26801"/>
          <a:stretch>
            <a:fillRect/>
          </a:stretch>
        </p:blipFill>
        <p:spPr bwMode="auto">
          <a:xfrm>
            <a:off x="3802063" y="3521075"/>
            <a:ext cx="3421062" cy="2630488"/>
          </a:xfrm>
          <a:prstGeom prst="rect">
            <a:avLst/>
          </a:prstGeom>
          <a:noFill/>
        </p:spPr>
      </p:pic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4019550" y="587375"/>
            <a:ext cx="46164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Can</a:t>
            </a:r>
            <a:r>
              <a:rPr 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’</a:t>
            </a:r>
            <a:r>
              <a:rPr 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t wait to get back to my favorite place---the classroom---where I learn something new each and everyday from your amazing children!</a:t>
            </a: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134938" y="576263"/>
            <a:ext cx="371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Yikes-the best selfie I could take.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710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420688"/>
            <a:ext cx="7667625" cy="5751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8130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425450"/>
            <a:ext cx="7662863" cy="5746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915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366713"/>
            <a:ext cx="7740650" cy="5805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017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547688"/>
            <a:ext cx="7273925" cy="5454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0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465138"/>
            <a:ext cx="7413625" cy="55610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222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93725" y="533400"/>
            <a:ext cx="8110538" cy="5514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3250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31789" t="9473" r="11607" b="19785"/>
          <a:stretch>
            <a:fillRect/>
          </a:stretch>
        </p:blipFill>
        <p:spPr>
          <a:xfrm rot="5400000">
            <a:off x="982663" y="-203200"/>
            <a:ext cx="6678612" cy="7443788"/>
          </a:xfrm>
        </p:spPr>
      </p:pic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3889375" y="717550"/>
            <a:ext cx="3654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Times New Roman" pitchFamily="18" charset="0"/>
              </a:rPr>
              <a:t>Humpty Dumpty’s Final Resting</a:t>
            </a:r>
          </a:p>
          <a:p>
            <a:pPr algn="ctr"/>
            <a:r>
              <a:rPr lang="en-US">
                <a:latin typeface="Times New Roman" pitchFamily="18" charset="0"/>
              </a:rPr>
              <a:t>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357607">
            <a:off x="1873250" y="2268538"/>
            <a:ext cx="306388" cy="3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620713"/>
            <a:ext cx="8588375" cy="3886200"/>
          </a:xfrm>
        </p:spPr>
        <p:txBody>
          <a:bodyPr anchor="t">
            <a:normAutofit/>
          </a:bodyPr>
          <a:lstStyle/>
          <a:p>
            <a:pPr eaLnBrk="1" hangingPunct="1">
              <a:defRPr/>
            </a:pP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You are given a goldfish and a thermometer.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How are you going to take the goldfish’s temperature?</a:t>
            </a:r>
          </a:p>
        </p:txBody>
      </p:sp>
      <p:pic>
        <p:nvPicPr>
          <p:cNvPr id="2969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2100" y="2225675"/>
            <a:ext cx="63119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 descr="http://s.hswstatic.com/gif/thermometer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1688" y="3535363"/>
            <a:ext cx="2987675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355600" y="5113338"/>
            <a:ext cx="8788400" cy="1600200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My job is to inspire your child to learn by asking them the right questions.</a:t>
            </a:r>
          </a:p>
        </p:txBody>
      </p:sp>
      <p:pic>
        <p:nvPicPr>
          <p:cNvPr id="30722" name="Picture 5" descr="https://www.procon.org/files/2-quotes/brag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7450" y="623888"/>
            <a:ext cx="4859338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7"/>
          <p:cNvSpPr txBox="1">
            <a:spLocks noChangeArrowheads="1"/>
          </p:cNvSpPr>
          <p:nvPr/>
        </p:nvSpPr>
        <p:spPr bwMode="auto">
          <a:xfrm rot="-3381545">
            <a:off x="911225" y="1600201"/>
            <a:ext cx="458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 rot="-2283499">
            <a:off x="592138" y="1379538"/>
            <a:ext cx="2570162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have a LOVE of science that I want to instill in your child!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762000" y="4953000"/>
            <a:ext cx="7620000" cy="1752600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en-US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cs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31747" name="Picture 2" descr="C:\Users\becky.plankenhorn\AppData\Local\Microsoft\Windows\Temporary Internet Files\Content.Outlook\ZEZTUL0E\photo (5).JPG"/>
          <p:cNvPicPr>
            <a:picLocks noChangeAspect="1" noChangeArrowheads="1"/>
          </p:cNvPicPr>
          <p:nvPr/>
        </p:nvPicPr>
        <p:blipFill>
          <a:blip r:embed="rId2"/>
          <a:srcRect l="8333" t="4762" r="17262" b="9683"/>
          <a:stretch>
            <a:fillRect/>
          </a:stretch>
        </p:blipFill>
        <p:spPr bwMode="auto">
          <a:xfrm>
            <a:off x="1109663" y="404813"/>
            <a:ext cx="6924675" cy="562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2"/>
          <p:cNvSpPr>
            <a:spLocks noGrp="1"/>
          </p:cNvSpPr>
          <p:nvPr/>
        </p:nvSpPr>
        <p:spPr bwMode="auto">
          <a:xfrm rot="-1596573">
            <a:off x="1709738" y="895350"/>
            <a:ext cx="5649912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6858" anchor="b"/>
          <a:lstStyle/>
          <a:p>
            <a:pPr algn="ctr"/>
            <a:r>
              <a:rPr lang="en-US" sz="4400">
                <a:solidFill>
                  <a:srgbClr val="FFC000"/>
                </a:solidFill>
                <a:latin typeface="Impact" pitchFamily="34" charset="0"/>
              </a:rPr>
              <a:t>P</a:t>
            </a:r>
            <a:r>
              <a:rPr lang="en-US" sz="4000">
                <a:solidFill>
                  <a:srgbClr val="FFC000"/>
                </a:solidFill>
                <a:latin typeface="Impact" pitchFamily="34" charset="0"/>
              </a:rPr>
              <a:t>ROFICIENCY…WHAT IS IT?</a:t>
            </a:r>
            <a:br>
              <a:rPr lang="en-US" sz="4000">
                <a:solidFill>
                  <a:srgbClr val="FFC000"/>
                </a:solidFill>
                <a:latin typeface="Impact" pitchFamily="34" charset="0"/>
              </a:rPr>
            </a:br>
            <a:r>
              <a:rPr lang="en-US" sz="2000">
                <a:solidFill>
                  <a:srgbClr val="FFC000"/>
                </a:solidFill>
                <a:latin typeface="Impact" pitchFamily="34" charset="0"/>
              </a:rPr>
              <a:t>THE ROAD TO LEARNING</a:t>
            </a:r>
            <a:r>
              <a:rPr lang="en-US" sz="8000">
                <a:solidFill>
                  <a:srgbClr val="FFC000"/>
                </a:solidFill>
                <a:latin typeface="Impact" pitchFamily="34" charset="0"/>
              </a:rPr>
              <a:t/>
            </a:r>
            <a:br>
              <a:rPr lang="en-US" sz="8000">
                <a:solidFill>
                  <a:srgbClr val="FFC000"/>
                </a:solidFill>
                <a:latin typeface="Impact" pitchFamily="34" charset="0"/>
              </a:rPr>
            </a:br>
            <a:endParaRPr lang="en-US" sz="8000">
              <a:solidFill>
                <a:srgbClr val="FFC000"/>
              </a:solidFill>
              <a:latin typeface="Impact" pitchFamily="34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50850" y="3251200"/>
            <a:ext cx="790257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We know that ALL students are capable of learning.  What I like about proficiency is---- if a student puts in the </a:t>
            </a:r>
            <a:r>
              <a:rPr lang="en-US" sz="3600" u="sng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time</a:t>
            </a:r>
            <a:r>
              <a:rPr 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and </a:t>
            </a:r>
            <a:r>
              <a:rPr lang="en-US" sz="3600" u="sng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effort</a:t>
            </a:r>
            <a:r>
              <a:rPr 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, they CAN receive passing grades in my class.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49225" y="706438"/>
            <a:ext cx="8788400" cy="722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/>
              <a:t>Let’s look at the end of a  two week science unit at which time there is a unit test (summative assessment) and one of the following has taken place in your child’s life—3 days prior to the test: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3200"/>
              <a:t>absent for 3 days due to illness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3200"/>
              <a:t>emotional time in family life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3200"/>
              <a:t>family activities or events consumed study time at home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Do you think your child will pass the test?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800"/>
          </a:p>
          <a:p>
            <a:pPr>
              <a:spcBef>
                <a:spcPct val="50000"/>
              </a:spcBef>
              <a:defRPr/>
            </a:pPr>
            <a:endParaRPr lang="en-US" sz="2800"/>
          </a:p>
        </p:txBody>
      </p:sp>
      <p:sp>
        <p:nvSpPr>
          <p:cNvPr id="33794" name="Title 12"/>
          <p:cNvSpPr>
            <a:spLocks noGrp="1"/>
          </p:cNvSpPr>
          <p:nvPr/>
        </p:nvSpPr>
        <p:spPr bwMode="auto">
          <a:xfrm>
            <a:off x="1779588" y="0"/>
            <a:ext cx="55245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6858" anchor="b"/>
          <a:lstStyle/>
          <a:p>
            <a:pPr algn="ctr"/>
            <a:endParaRPr lang="en-US" sz="8000">
              <a:solidFill>
                <a:srgbClr val="FFC000"/>
              </a:solidFill>
              <a:latin typeface="Impact" pitchFamily="34" charset="0"/>
            </a:endParaRPr>
          </a:p>
        </p:txBody>
      </p:sp>
      <p:sp>
        <p:nvSpPr>
          <p:cNvPr id="33795" name="Text Box 7"/>
          <p:cNvSpPr txBox="1">
            <a:spLocks noChangeArrowheads="1"/>
          </p:cNvSpPr>
          <p:nvPr/>
        </p:nvSpPr>
        <p:spPr bwMode="auto">
          <a:xfrm>
            <a:off x="1230313" y="0"/>
            <a:ext cx="6931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000"/>
                </a:solidFill>
              </a:rPr>
              <a:t>PROFICIENCY…WHAT IS IT?  THE ROAD TO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4"/>
          <p:cNvSpPr txBox="1">
            <a:spLocks noChangeArrowheads="1"/>
          </p:cNvSpPr>
          <p:nvPr/>
        </p:nvSpPr>
        <p:spPr bwMode="auto">
          <a:xfrm>
            <a:off x="1230313" y="0"/>
            <a:ext cx="6931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000"/>
                </a:solidFill>
              </a:rPr>
              <a:t>PROFICIENCY…WHAT IS IT?  THE ROAD TO LEARNING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247650" y="474663"/>
            <a:ext cx="848995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/>
              <a:t>What has happened in the past if your child did not pass a test?</a:t>
            </a:r>
          </a:p>
          <a:p>
            <a:pPr>
              <a:spcBef>
                <a:spcPct val="50000"/>
              </a:spcBef>
              <a:defRPr/>
            </a:pPr>
            <a:r>
              <a:rPr lang="en-US" sz="3000"/>
              <a:t>Usually, the class just moves on to the next unit and your child is thinking, “Wow, I blew that one, so why even keep trying…I don't even understand it.”</a:t>
            </a:r>
          </a:p>
          <a:p>
            <a:pPr>
              <a:spcBef>
                <a:spcPct val="50000"/>
              </a:spcBef>
              <a:defRPr/>
            </a:pPr>
            <a:endParaRPr lang="en-US" sz="800"/>
          </a:p>
          <a:p>
            <a:pPr>
              <a:defRPr/>
            </a:pPr>
            <a:r>
              <a:rPr lang="en-US" sz="3000"/>
              <a:t>However, the magic in Proficiency </a:t>
            </a:r>
          </a:p>
          <a:p>
            <a:pPr>
              <a:defRPr/>
            </a:pPr>
            <a:r>
              <a:rPr lang="en-US" sz="3000"/>
              <a:t>------------</a:t>
            </a:r>
            <a:r>
              <a:rPr lang="en-US" sz="30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not too late.</a:t>
            </a:r>
            <a:r>
              <a:rPr lang="en-US" sz="3000"/>
              <a:t>  </a:t>
            </a:r>
          </a:p>
          <a:p>
            <a:pPr>
              <a:spcBef>
                <a:spcPct val="50000"/>
              </a:spcBef>
              <a:defRPr/>
            </a:pPr>
            <a:r>
              <a:rPr lang="en-US" sz="3000"/>
              <a:t>The “learning” is </a:t>
            </a:r>
            <a:r>
              <a:rPr lang="en-US" sz="30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still available</a:t>
            </a:r>
            <a:r>
              <a:rPr lang="en-US" sz="3000"/>
              <a:t> for your child. He/She is </a:t>
            </a:r>
            <a:r>
              <a:rPr lang="en-US" sz="30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expected</a:t>
            </a:r>
            <a:r>
              <a:rPr lang="en-US" sz="3000"/>
              <a:t> to learn the material and </a:t>
            </a:r>
            <a:r>
              <a:rPr lang="en-US" sz="3000" b="1">
                <a:solidFill>
                  <a:schemeClr val="accent1"/>
                </a:solidFill>
                <a:latin typeface="Arial Rounded MT Bold" pitchFamily="34" charset="0"/>
              </a:rPr>
              <a:t>retake</a:t>
            </a:r>
            <a:r>
              <a:rPr lang="en-US" sz="3000"/>
              <a:t> the test (different test—same content).</a:t>
            </a:r>
          </a:p>
          <a:p>
            <a:pPr>
              <a:spcBef>
                <a:spcPct val="50000"/>
              </a:spcBef>
              <a:defRPr/>
            </a:pPr>
            <a:endParaRPr lang="en-US"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538163" y="214313"/>
            <a:ext cx="837565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How does your child accomplish this:  </a:t>
            </a:r>
          </a:p>
          <a:p>
            <a:pPr>
              <a:buFontTx/>
              <a:buChar char="•"/>
            </a:pPr>
            <a:r>
              <a:rPr lang="en-US" sz="3200"/>
              <a:t>Get needed help by making an appointment to see me at lunch, before or after school, or during APP (study hall—7th period).  </a:t>
            </a:r>
          </a:p>
          <a:p>
            <a:pPr>
              <a:buFontTx/>
              <a:buChar char="•"/>
            </a:pPr>
            <a:r>
              <a:rPr lang="en-US" sz="3200"/>
              <a:t>Complete all classwork.</a:t>
            </a:r>
          </a:p>
          <a:p>
            <a:pPr>
              <a:buFontTx/>
              <a:buChar char="•"/>
            </a:pPr>
            <a:r>
              <a:rPr lang="en-US" sz="3200"/>
              <a:t>Read and study the appropriate textbook section, classwork, and study guide.</a:t>
            </a:r>
          </a:p>
          <a:p>
            <a:pPr>
              <a:buFontTx/>
              <a:buChar char="•"/>
            </a:pPr>
            <a:r>
              <a:rPr lang="en-US" sz="3200"/>
              <a:t>Complete the Unit Study Guide and have you sign it—indicating that he/she is ready to reake the test.</a:t>
            </a:r>
          </a:p>
          <a:p>
            <a:pPr>
              <a:buFontTx/>
              <a:buChar char="•"/>
            </a:pPr>
            <a:r>
              <a:rPr lang="en-US" sz="3200"/>
              <a:t>Your child and I will arrange a time (usually during APP) to retake the test.</a:t>
            </a:r>
          </a:p>
        </p:txBody>
      </p:sp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1230313" y="0"/>
            <a:ext cx="6931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000"/>
                </a:solidFill>
              </a:rPr>
              <a:t>PROFICIENCY…WHAT IS IT?  THE ROAD TO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Custom 2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810000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8100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ewsPrint">
  <a:themeElements>
    <a:clrScheme name="Custom 2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810000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8100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816</TotalTime>
  <Words>772</Words>
  <Application>Microsoft Office PowerPoint</Application>
  <PresentationFormat>On-screen Show (4:3)</PresentationFormat>
  <Paragraphs>87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Rounded MT Bold</vt:lpstr>
      <vt:lpstr>Calibri</vt:lpstr>
      <vt:lpstr>Comic Sans MS</vt:lpstr>
      <vt:lpstr>Impact</vt:lpstr>
      <vt:lpstr>Times New Roman</vt:lpstr>
      <vt:lpstr>Wingdings</vt:lpstr>
      <vt:lpstr>NewsPrint</vt:lpstr>
      <vt:lpstr>1_NewsPrint</vt:lpstr>
      <vt:lpstr>PowerPoint Presentation</vt:lpstr>
      <vt:lpstr>PowerPoint Presentation</vt:lpstr>
      <vt:lpstr>PowerPoint Presentation</vt:lpstr>
      <vt:lpstr>My job is to inspire your child to learn by asking them the right questions.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VIMS and CRIM</vt:lpstr>
      <vt:lpstr>FIELD TRIPS</vt:lpstr>
      <vt:lpstr>Review Parent Letter. . 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Medford School District 549c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Becky Plankenhorn</dc:creator>
  <cp:lastModifiedBy>Becky Plankenhorn</cp:lastModifiedBy>
  <cp:revision>29</cp:revision>
  <dcterms:created xsi:type="dcterms:W3CDTF">2013-09-19T00:14:44Z</dcterms:created>
  <dcterms:modified xsi:type="dcterms:W3CDTF">2014-10-01T00:32:52Z</dcterms:modified>
</cp:coreProperties>
</file>