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9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3" r:id="rId11"/>
    <p:sldId id="264" r:id="rId12"/>
    <p:sldId id="265" r:id="rId13"/>
    <p:sldId id="267" r:id="rId14"/>
    <p:sldId id="268" r:id="rId15"/>
    <p:sldId id="260" r:id="rId16"/>
    <p:sldId id="261" r:id="rId17"/>
    <p:sldId id="26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2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8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50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5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70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2A376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76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5AFE-B9D4-4CE6-8AC1-48914C0EAAA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1C97-CE19-476E-8866-6387D48F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0E14FF-B4FE-4FB7-BA81-FE89DCB5A0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9/9/2013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AFF169-D66D-4E5C-A390-1A482D4253F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sciencelessons.blogspot.com/2009/07/mystery-footprints-observation-vs.html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304800"/>
            <a:ext cx="7772400" cy="1470025"/>
          </a:xfrm>
        </p:spPr>
        <p:txBody>
          <a:bodyPr/>
          <a:lstStyle/>
          <a:p>
            <a:r>
              <a:rPr lang="en-US" dirty="0" smtClean="0"/>
              <a:t>Bell </a:t>
            </a:r>
            <a:r>
              <a:rPr lang="en-US" smtClean="0"/>
              <a:t>Ringer  </a:t>
            </a:r>
            <a:r>
              <a:rPr lang="en-US" smtClean="0"/>
              <a:t>9/09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Decode the picture</a:t>
            </a:r>
            <a:endParaRPr lang="en-US" dirty="0"/>
          </a:p>
        </p:txBody>
      </p:sp>
      <p:pic>
        <p:nvPicPr>
          <p:cNvPr id="5" name="Picture 4" descr="M, numeral 1, followed by l l i o 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6" y="1733995"/>
            <a:ext cx="2362200" cy="12668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0882" y="1900573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Example—this means </a:t>
            </a:r>
          </a:p>
          <a:p>
            <a:r>
              <a:rPr lang="en-US" sz="3200" dirty="0" smtClean="0"/>
              <a:t>One in a million</a:t>
            </a:r>
            <a:endParaRPr lang="en-US" sz="3200" dirty="0"/>
          </a:p>
        </p:txBody>
      </p:sp>
      <p:pic>
        <p:nvPicPr>
          <p:cNvPr id="9" name="Picture 8" descr="I C E with a superscript 3 after 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5718"/>
            <a:ext cx="2286000" cy="14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 a n (space) a n 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3" y="3657600"/>
            <a:ext cx="2304118" cy="14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3505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67036" y="3505200"/>
            <a:ext cx="61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3307933"/>
            <a:ext cx="63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67036" y="4044047"/>
            <a:ext cx="3457576" cy="646331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600" dirty="0" smtClean="0"/>
              <a:t>NOON         LAZY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724" y="5096945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out Friday’s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“Cracking the Code.”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3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Observation                        Inference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15363" name="Picture 5" descr="cat infer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828800"/>
            <a:ext cx="5029200" cy="3786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 descr="leopard mouth open obs vs infer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97013"/>
            <a:ext cx="6934200" cy="4679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Observation                        Inference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36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Observation                        Inference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4" y="1600200"/>
            <a:ext cx="8427671" cy="48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Observation                        Inference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5" y="1600200"/>
            <a:ext cx="528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b="16366"/>
          <a:stretch/>
        </p:blipFill>
        <p:spPr bwMode="auto">
          <a:xfrm>
            <a:off x="4572000" y="1586138"/>
            <a:ext cx="4257985" cy="39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625" r="64844" b="11403"/>
          <a:stretch>
            <a:fillRect/>
          </a:stretch>
        </p:blipFill>
        <p:spPr bwMode="auto">
          <a:xfrm>
            <a:off x="228600" y="228600"/>
            <a:ext cx="2838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52800" y="304800"/>
            <a:ext cx="5562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Look at these two sets of animal tracks.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dirty="0"/>
          </a:p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List 3 OBSERVATIONS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dirty="0"/>
          </a:p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3412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625" r="34375" b="11458"/>
          <a:stretch>
            <a:fillRect/>
          </a:stretch>
        </p:blipFill>
        <p:spPr bwMode="auto">
          <a:xfrm>
            <a:off x="304800" y="381000"/>
            <a:ext cx="62357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</a:rPr>
              <a:t>Now what do you think?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2650" y="4419600"/>
            <a:ext cx="5105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14393" y="5105400"/>
            <a:ext cx="4978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33791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625" r="10938" b="12500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</a:rPr>
              <a:t>Now what do you think?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638800"/>
            <a:ext cx="5105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6172200"/>
            <a:ext cx="4978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3016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READY TO MAKE AN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A VIDEO?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COUNT HOW MANY TIMES THE PLAYERS WEARING WHITE PASS THE BASKETBALL.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3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the Code.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See if you can solve the cryptogram, you may get help from someone sitting near you.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4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CRACK THE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31480" cy="5715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Science is built up with facts, as a house is with stones but a collection of facts is no more a science than a heap of stones is a house. </a:t>
            </a:r>
            <a:r>
              <a:rPr lang="en-US" sz="4000" dirty="0" smtClean="0"/>
              <a:t>Poincare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90600" y="1554162"/>
            <a:ext cx="7620000" cy="530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940" y="166538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with your elbow partner about what you think this means and then write one of the ideas at the bottom of your paper.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1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Jules Henri Poincare (1854-1912)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Distinguished scientist and mathematician.  </a:t>
            </a:r>
          </a:p>
          <a:p>
            <a:r>
              <a:rPr lang="en-US" sz="4800" dirty="0" smtClean="0"/>
              <a:t>Poincare stated </a:t>
            </a:r>
          </a:p>
          <a:p>
            <a:pPr marL="82296" indent="0">
              <a:buNone/>
            </a:pPr>
            <a:r>
              <a:rPr lang="en-US" sz="4800" dirty="0" smtClean="0"/>
              <a:t>that the aim of </a:t>
            </a:r>
          </a:p>
          <a:p>
            <a:pPr marL="82296" indent="0">
              <a:buNone/>
            </a:pPr>
            <a:r>
              <a:rPr lang="en-US" sz="4800" dirty="0" smtClean="0"/>
              <a:t>science is prediction </a:t>
            </a:r>
          </a:p>
          <a:p>
            <a:pPr marL="82296" indent="0">
              <a:buNone/>
            </a:pPr>
            <a:r>
              <a:rPr lang="en-US" sz="4800" dirty="0" smtClean="0"/>
              <a:t>rather than explanation.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2438400" cy="2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94" y="0"/>
            <a:ext cx="7498080" cy="944562"/>
          </a:xfrm>
        </p:spPr>
        <p:txBody>
          <a:bodyPr/>
          <a:lstStyle/>
          <a:p>
            <a:r>
              <a:rPr lang="en-US" dirty="0" smtClean="0"/>
              <a:t>Science comes from Latin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494" y="838200"/>
            <a:ext cx="7498080" cy="5943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Latin “</a:t>
            </a:r>
            <a:r>
              <a:rPr lang="en-US" sz="5400" dirty="0" err="1" smtClean="0"/>
              <a:t>scientia</a:t>
            </a:r>
            <a:r>
              <a:rPr lang="en-US" sz="5400" dirty="0" smtClean="0"/>
              <a:t>” means knowledge.</a:t>
            </a:r>
          </a:p>
          <a:p>
            <a:r>
              <a:rPr lang="en-US" sz="5400" dirty="0" smtClean="0"/>
              <a:t>Webster’s dictionary defines science as “knowledge attained through study or practice.”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59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 &amp; Inference</a:t>
            </a:r>
          </a:p>
        </p:txBody>
      </p:sp>
      <p:pic>
        <p:nvPicPr>
          <p:cNvPr id="2052" name="Picture 5" descr="C:\Users\Liz\AppData\Local\Microsoft\Windows\Temporary Internet Files\Content.IE5\OBF55X67\MCBD05282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743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1170" y="6296559"/>
            <a:ext cx="632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3"/>
              </a:rPr>
              <a:t>http://mysciencelessons.blogspot.com/2009/07/mystery-footprints-observation-vs.html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83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Observations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Any information collected with the senses.  </a:t>
            </a:r>
          </a:p>
          <a:p>
            <a:pPr lvl="2" eaLnBrk="1" hangingPunct="1"/>
            <a:r>
              <a:rPr lang="en-US" sz="3200" b="1" dirty="0" smtClean="0"/>
              <a:t>Quantitative</a:t>
            </a:r>
            <a:r>
              <a:rPr lang="en-US" sz="3200" dirty="0" smtClean="0"/>
              <a:t> – measureable or countable</a:t>
            </a:r>
          </a:p>
          <a:p>
            <a:pPr lvl="4" eaLnBrk="1" hangingPunct="1"/>
            <a:r>
              <a:rPr lang="en-US" dirty="0" smtClean="0"/>
              <a:t>3 meters long</a:t>
            </a:r>
          </a:p>
          <a:p>
            <a:pPr lvl="4" eaLnBrk="1" hangingPunct="1"/>
            <a:r>
              <a:rPr lang="en-US" dirty="0" smtClean="0"/>
              <a:t>4 marbles</a:t>
            </a:r>
          </a:p>
          <a:p>
            <a:pPr lvl="4" eaLnBrk="1" hangingPunct="1"/>
            <a:r>
              <a:rPr lang="en-US" dirty="0" smtClean="0"/>
              <a:t>50 kilograms</a:t>
            </a:r>
          </a:p>
          <a:p>
            <a:pPr lvl="4" eaLnBrk="1" hangingPunct="1"/>
            <a:r>
              <a:rPr lang="en-US" dirty="0" smtClean="0"/>
              <a:t>35 degrees Celsius</a:t>
            </a:r>
          </a:p>
          <a:p>
            <a:pPr lvl="2" eaLnBrk="1" hangingPunct="1"/>
            <a:r>
              <a:rPr lang="en-US" sz="3200" b="1" dirty="0" smtClean="0"/>
              <a:t>Qualitative</a:t>
            </a:r>
            <a:r>
              <a:rPr lang="en-US" sz="3200" dirty="0" smtClean="0"/>
              <a:t> </a:t>
            </a:r>
            <a:r>
              <a:rPr lang="en-US" sz="2800" dirty="0" smtClean="0"/>
              <a:t>– describable, not measureable </a:t>
            </a:r>
          </a:p>
          <a:p>
            <a:pPr lvl="4" eaLnBrk="1" hangingPunct="1"/>
            <a:r>
              <a:rPr lang="en-US" dirty="0" smtClean="0"/>
              <a:t>red flowers</a:t>
            </a:r>
          </a:p>
          <a:p>
            <a:pPr lvl="4" eaLnBrk="1" hangingPunct="1"/>
            <a:r>
              <a:rPr lang="en-US" dirty="0" smtClean="0"/>
              <a:t>smells like fresh baked cookies</a:t>
            </a:r>
          </a:p>
          <a:p>
            <a:pPr lvl="4" eaLnBrk="1" hangingPunct="1"/>
            <a:r>
              <a:rPr lang="en-US" dirty="0" smtClean="0"/>
              <a:t>Tastes bitter</a:t>
            </a:r>
          </a:p>
          <a:p>
            <a:pPr lvl="4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skill of describing scientific events</a:t>
            </a:r>
          </a:p>
        </p:txBody>
      </p:sp>
    </p:spTree>
    <p:extLst>
      <p:ext uri="{BB962C8B-B14F-4D97-AF65-F5344CB8AC3E}">
        <p14:creationId xmlns:p14="http://schemas.microsoft.com/office/powerpoint/2010/main" val="15831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Inference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sz="7000" dirty="0" smtClean="0">
                <a:latin typeface="Comic Sans MS" pitchFamily="66" charset="0"/>
              </a:rPr>
              <a:t>Conclusions or deductions based on observations.</a:t>
            </a:r>
          </a:p>
          <a:p>
            <a:pPr eaLnBrk="1" hangingPunct="1"/>
            <a:r>
              <a:rPr lang="en-US" sz="7000" dirty="0" smtClean="0">
                <a:latin typeface="Comic Sans MS" pitchFamily="66" charset="0"/>
              </a:rPr>
              <a:t>The process of drawing a conclusion from given evidence. </a:t>
            </a:r>
          </a:p>
          <a:p>
            <a:pPr eaLnBrk="1" hangingPunct="1"/>
            <a:endParaRPr lang="en-US" sz="7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7000" b="1" dirty="0" smtClean="0">
                <a:latin typeface="Comic Sans MS" pitchFamily="66" charset="0"/>
              </a:rPr>
              <a:t>Practice</a:t>
            </a:r>
            <a:r>
              <a:rPr lang="en-US" sz="7000" dirty="0" smtClean="0">
                <a:latin typeface="Comic Sans MS" pitchFamily="66" charset="0"/>
              </a:rPr>
              <a:t>: </a:t>
            </a:r>
          </a:p>
          <a:p>
            <a:pPr eaLnBrk="1" hangingPunct="1"/>
            <a:r>
              <a:rPr lang="en-US" sz="7000" b="1" dirty="0" smtClean="0">
                <a:latin typeface="Comic Sans MS" pitchFamily="66" charset="0"/>
              </a:rPr>
              <a:t>Observations</a:t>
            </a:r>
            <a:r>
              <a:rPr lang="en-US" sz="7000" dirty="0" smtClean="0">
                <a:latin typeface="Comic Sans MS" pitchFamily="66" charset="0"/>
              </a:rPr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7000" dirty="0" smtClean="0">
                <a:latin typeface="Comic Sans MS" pitchFamily="66" charset="0"/>
              </a:rPr>
              <a:t>I hear people screaming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7000" dirty="0" smtClean="0">
                <a:latin typeface="Comic Sans MS" pitchFamily="66" charset="0"/>
              </a:rPr>
              <a:t>I smell cotton candy, popcorn, and hamburgers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7000" dirty="0" smtClean="0">
                <a:latin typeface="Comic Sans MS" pitchFamily="66" charset="0"/>
              </a:rPr>
              <a:t>I see a lot of people</a:t>
            </a:r>
          </a:p>
          <a:p>
            <a:pPr eaLnBrk="1" hangingPunct="1"/>
            <a:r>
              <a:rPr lang="en-US" sz="7000" dirty="0" smtClean="0">
                <a:latin typeface="Comic Sans MS" pitchFamily="66" charset="0"/>
              </a:rPr>
              <a:t>Inference = 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6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7796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Observation			Inference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43" name="Picture 5" descr="sylvester and Tweety obs vs in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6502400" cy="4876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327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Gill Sans MT</vt:lpstr>
      <vt:lpstr>Verdana</vt:lpstr>
      <vt:lpstr>Wingdings 2</vt:lpstr>
      <vt:lpstr>Office Theme</vt:lpstr>
      <vt:lpstr>Solstice</vt:lpstr>
      <vt:lpstr>Bell Ringer  9/09 Decode the picture</vt:lpstr>
      <vt:lpstr>Crack the Code. . .</vt:lpstr>
      <vt:lpstr>Did you CRACK THE CODE?</vt:lpstr>
      <vt:lpstr>Jules Henri Poincare (1854-1912)</vt:lpstr>
      <vt:lpstr>Science comes from Latin</vt:lpstr>
      <vt:lpstr>Observation &amp; Inference</vt:lpstr>
      <vt:lpstr>Observations</vt:lpstr>
      <vt:lpstr>Inference</vt:lpstr>
      <vt:lpstr>Observation   Inference    </vt:lpstr>
      <vt:lpstr>Observation                        Inference                </vt:lpstr>
      <vt:lpstr>Observation                        Inference             </vt:lpstr>
      <vt:lpstr>Observation                        Inference            </vt:lpstr>
      <vt:lpstr>Observation                        Inference  </vt:lpstr>
      <vt:lpstr>PowerPoint Presentation</vt:lpstr>
      <vt:lpstr>PowerPoint Presentation</vt:lpstr>
      <vt:lpstr>PowerPoint Presentation</vt:lpstr>
      <vt:lpstr>PowerPoint Presentation</vt:lpstr>
    </vt:vector>
  </TitlesOfParts>
  <Company>Medford School District 549C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&amp; Inference</dc:title>
  <dc:creator>Default</dc:creator>
  <cp:lastModifiedBy>Becky Plankenhorn</cp:lastModifiedBy>
  <cp:revision>17</cp:revision>
  <dcterms:created xsi:type="dcterms:W3CDTF">2011-09-13T14:35:06Z</dcterms:created>
  <dcterms:modified xsi:type="dcterms:W3CDTF">2013-09-09T15:38:05Z</dcterms:modified>
</cp:coreProperties>
</file>