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handoutMasterIdLst>
    <p:handoutMasterId r:id="rId16"/>
  </p:handoutMasterIdLst>
  <p:sldIdLst>
    <p:sldId id="257" r:id="rId2"/>
    <p:sldId id="268" r:id="rId3"/>
    <p:sldId id="270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DA4B2-13B4-4027-8B3B-AD9A2913D700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2A6B3-0AAB-492E-8911-DF0BDF77C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31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17BC-7678-465D-B608-B073C07AA3BC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D262-B9C4-4472-8D38-B3DBB23D4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17BC-7678-465D-B608-B073C07AA3BC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D262-B9C4-4472-8D38-B3DBB23D4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22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17BC-7678-465D-B608-B073C07AA3BC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D262-B9C4-4472-8D38-B3DBB23D4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04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77E4B-27D9-4B15-B66C-A88416C83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279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C629D-C1F6-408F-9C71-9C5B74F9EB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086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17BC-7678-465D-B608-B073C07AA3BC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D262-B9C4-4472-8D38-B3DBB23D4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3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17BC-7678-465D-B608-B073C07AA3BC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D262-B9C4-4472-8D38-B3DBB23D4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2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17BC-7678-465D-B608-B073C07AA3BC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D262-B9C4-4472-8D38-B3DBB23D4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07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17BC-7678-465D-B608-B073C07AA3BC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D262-B9C4-4472-8D38-B3DBB23D4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70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17BC-7678-465D-B608-B073C07AA3BC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D262-B9C4-4472-8D38-B3DBB23D4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4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17BC-7678-465D-B608-B073C07AA3BC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D262-B9C4-4472-8D38-B3DBB23D4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1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17BC-7678-465D-B608-B073C07AA3BC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D262-B9C4-4472-8D38-B3DBB23D4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7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17BC-7678-465D-B608-B073C07AA3BC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D262-B9C4-4472-8D38-B3DBB23D4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84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617BC-7678-465D-B608-B073C07AA3BC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7D262-B9C4-4472-8D38-B3DBB23D4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3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leopard-fr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225718"/>
            <a:ext cx="952500" cy="84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23825" y="857250"/>
            <a:ext cx="9020174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4000" dirty="0" smtClean="0"/>
              <a:t>				Amphibians	 Reptiles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4000" dirty="0" smtClean="0"/>
              <a:t>Body Covering  </a:t>
            </a:r>
            <a:r>
              <a:rPr lang="en-US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moist skin   tough </a:t>
            </a:r>
            <a:r>
              <a:rPr lang="en-US" altLang="en-US" sz="2800" b="1" dirty="0" smtClean="0">
                <a:solidFill>
                  <a:schemeClr val="accent6">
                    <a:lumMod val="75000"/>
                  </a:schemeClr>
                </a:solidFill>
              </a:rPr>
              <a:t>skin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4000" dirty="0" smtClean="0"/>
              <a:t>Fertilization of     </a:t>
            </a:r>
            <a:r>
              <a:rPr lang="en-US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external        internal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4000" dirty="0" smtClean="0"/>
              <a:t>Eggs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4000" dirty="0" smtClean="0"/>
              <a:t>Reproduction     </a:t>
            </a:r>
            <a:r>
              <a:rPr lang="en-US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wet eggs   </a:t>
            </a:r>
            <a:r>
              <a:rPr lang="en-US" alt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eggs</a:t>
            </a:r>
            <a:r>
              <a:rPr lang="en-US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in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					     tough </a:t>
            </a:r>
            <a:r>
              <a:rPr lang="en-US" altLang="en-US" sz="3600" b="1" dirty="0" smtClean="0">
                <a:solidFill>
                  <a:schemeClr val="accent6">
                    <a:lumMod val="75000"/>
                  </a:schemeClr>
                </a:solidFill>
              </a:rPr>
              <a:t>shell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4000" dirty="0" smtClean="0"/>
              <a:t>Breathing        </a:t>
            </a:r>
            <a:r>
              <a:rPr lang="en-US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gills/lungs       </a:t>
            </a:r>
            <a:r>
              <a:rPr lang="en-US" alt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lungs</a:t>
            </a:r>
            <a:endParaRPr lang="en-US" altLang="en-US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4000" dirty="0" smtClean="0"/>
              <a:t>Heart Structure  </a:t>
            </a:r>
            <a:r>
              <a:rPr lang="en-US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3 chamber     3 or 4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4000" dirty="0" smtClean="0"/>
              <a:t>Blood Temp.    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alt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ctotherm</a:t>
            </a:r>
            <a:r>
              <a:rPr lang="en-US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alt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ectotherm</a:t>
            </a:r>
            <a:endParaRPr lang="en-US" alt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1143000" y="1912145"/>
            <a:ext cx="685800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3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8" t="23846" r="14871" b="15129"/>
          <a:stretch/>
        </p:blipFill>
        <p:spPr>
          <a:xfrm>
            <a:off x="6734175" y="274492"/>
            <a:ext cx="1956258" cy="79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5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FROGS</a:t>
            </a:r>
          </a:p>
        </p:txBody>
      </p:sp>
      <p:pic>
        <p:nvPicPr>
          <p:cNvPr id="13316" name="Picture 4" descr=" tree_frog2.jpg 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r="6506"/>
          <a:stretch>
            <a:fillRect/>
          </a:stretch>
        </p:blipFill>
        <p:spPr>
          <a:xfrm>
            <a:off x="5029200" y="1828800"/>
            <a:ext cx="2571750" cy="3714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143000" y="2114550"/>
            <a:ext cx="4114800" cy="2308324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Thin, moist skin – no scales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Mucous glands make it “slimy”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Camouflage- for protection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Some have poison glands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029201" y="5588273"/>
            <a:ext cx="282000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chemeClr val="accent2"/>
                </a:solidFill>
              </a:rPr>
              <a:t>http://www-binf.bio.uu.nl/dutilh/hall/kikkers.html</a:t>
            </a:r>
          </a:p>
        </p:txBody>
      </p:sp>
    </p:spTree>
    <p:extLst>
      <p:ext uri="{BB962C8B-B14F-4D97-AF65-F5344CB8AC3E}">
        <p14:creationId xmlns:p14="http://schemas.microsoft.com/office/powerpoint/2010/main" val="256297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4743450"/>
            <a:ext cx="6343650" cy="91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</a:rPr>
              <a:t>BREATHING THROUGH SKIN is called CUTANEOUS RESPIRATION</a:t>
            </a:r>
          </a:p>
        </p:txBody>
      </p:sp>
      <p:pic>
        <p:nvPicPr>
          <p:cNvPr id="14339" name="Picture 3" descr="frog respiratio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143000"/>
            <a:ext cx="6858000" cy="33349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314451" y="1085850"/>
            <a:ext cx="357020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chemeClr val="accent2"/>
                </a:solidFill>
              </a:rPr>
              <a:t>http://www.tvdsb.on.ca/westmin/science/snc2g1/frogresp.htm</a:t>
            </a:r>
          </a:p>
        </p:txBody>
      </p:sp>
    </p:spTree>
    <p:extLst>
      <p:ext uri="{BB962C8B-B14F-4D97-AF65-F5344CB8AC3E}">
        <p14:creationId xmlns:p14="http://schemas.microsoft.com/office/powerpoint/2010/main" val="387291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</a:rPr>
              <a:t>ECTOTHERMIC</a:t>
            </a:r>
            <a:br>
              <a:rPr lang="en-US" altLang="en-US" sz="3600" b="1">
                <a:solidFill>
                  <a:srgbClr val="FF0000"/>
                </a:solidFill>
              </a:rPr>
            </a:br>
            <a:r>
              <a:rPr lang="en-US" altLang="en-US" sz="3600" b="1">
                <a:solidFill>
                  <a:srgbClr val="FF0000"/>
                </a:solidFill>
              </a:rPr>
              <a:t>“cold blooded</a:t>
            </a:r>
            <a:r>
              <a:rPr lang="en-US" altLang="en-US" sz="3600" b="1"/>
              <a:t>”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2571750"/>
            <a:ext cx="6400800" cy="2857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300" b="1"/>
              <a:t>Body temperature is dependent on surrounding environment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314450" y="5600700"/>
            <a:ext cx="339708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chemeClr val="accent2"/>
                </a:solidFill>
              </a:rPr>
              <a:t>http://www.vanscyoc.net/randy/garden/wildlife/image4.htm</a:t>
            </a:r>
          </a:p>
        </p:txBody>
      </p:sp>
      <p:pic>
        <p:nvPicPr>
          <p:cNvPr id="15365" name="Picture 5" descr="fr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3657601"/>
            <a:ext cx="2343150" cy="185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6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14450" y="1028700"/>
            <a:ext cx="6686550" cy="857250"/>
          </a:xfrm>
        </p:spPr>
        <p:txBody>
          <a:bodyPr/>
          <a:lstStyle/>
          <a:p>
            <a:pPr eaLnBrk="1" hangingPunct="1"/>
            <a:r>
              <a:rPr lang="en-US" altLang="en-US" sz="3600" b="1"/>
              <a:t>HIBERNATION/ ESTIVATION</a:t>
            </a:r>
          </a:p>
        </p:txBody>
      </p:sp>
      <p:pic>
        <p:nvPicPr>
          <p:cNvPr id="16387" name="Picture 3" descr="hibernatio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3050" y="1714500"/>
            <a:ext cx="2857500" cy="285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143000" y="5314950"/>
            <a:ext cx="4400550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5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Images  from: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5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http://www.enc.org/Classroom_Calendar/CC_Units/Unit_Images/185.jpg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http://www.reptilis.org/pyxi/image5.htm</a:t>
            </a:r>
            <a:endParaRPr lang="en-US" altLang="en-US" sz="21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9" name="Picture 5" descr="estiv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31432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233487" y="4686301"/>
            <a:ext cx="675082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 b="1">
                <a:latin typeface="Times New Roman" panose="02020603050405020304" pitchFamily="18" charset="0"/>
              </a:rPr>
              <a:t>FAT stored in FAT BODIES provides energy</a:t>
            </a:r>
          </a:p>
        </p:txBody>
      </p:sp>
    </p:spTree>
    <p:extLst>
      <p:ext uri="{BB962C8B-B14F-4D97-AF65-F5344CB8AC3E}">
        <p14:creationId xmlns:p14="http://schemas.microsoft.com/office/powerpoint/2010/main" val="27209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857250"/>
            <a:ext cx="5829300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INDIRECT DEVELOPMENT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3657600"/>
            <a:ext cx="3829050" cy="211455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sz="1800" b="1"/>
              <a:t>Grow legs;  Lose tail</a:t>
            </a:r>
          </a:p>
          <a:p>
            <a:pPr eaLnBrk="1" hangingPunct="1">
              <a:buFontTx/>
              <a:buNone/>
            </a:pPr>
            <a:r>
              <a:rPr lang="en-US" altLang="en-US" sz="1800" b="1"/>
              <a:t>2 chambers  </a:t>
            </a:r>
            <a:r>
              <a:rPr lang="en-US" altLang="en-US" sz="1800" b="1">
                <a:sym typeface="Wingdings" panose="05000000000000000000" pitchFamily="2" charset="2"/>
              </a:rPr>
              <a:t></a:t>
            </a:r>
            <a:r>
              <a:rPr lang="en-US" altLang="en-US" sz="1800" b="1"/>
              <a:t>  3 chambers</a:t>
            </a:r>
          </a:p>
          <a:p>
            <a:pPr eaLnBrk="1" hangingPunct="1">
              <a:buFontTx/>
              <a:buNone/>
            </a:pPr>
            <a:r>
              <a:rPr lang="en-US" altLang="en-US" sz="1800" b="1"/>
              <a:t>1 loop </a:t>
            </a:r>
            <a:r>
              <a:rPr lang="en-US" altLang="en-US" sz="1800" b="1">
                <a:sym typeface="Wingdings" panose="05000000000000000000" pitchFamily="2" charset="2"/>
              </a:rPr>
              <a:t></a:t>
            </a:r>
            <a:r>
              <a:rPr lang="en-US" altLang="en-US" sz="1800"/>
              <a:t>  </a:t>
            </a:r>
            <a:r>
              <a:rPr lang="en-US" altLang="en-US" sz="1800" b="1"/>
              <a:t>2 loops</a:t>
            </a:r>
          </a:p>
          <a:p>
            <a:pPr eaLnBrk="1" hangingPunct="1">
              <a:buFontTx/>
              <a:buNone/>
            </a:pPr>
            <a:r>
              <a:rPr lang="en-US" altLang="en-US" sz="1800" b="1"/>
              <a:t>Breathe w/ gills </a:t>
            </a:r>
            <a:r>
              <a:rPr lang="en-US" altLang="en-US" sz="1800" b="1">
                <a:sym typeface="Wingdings" panose="05000000000000000000" pitchFamily="2" charset="2"/>
              </a:rPr>
              <a:t></a:t>
            </a:r>
            <a:r>
              <a:rPr lang="en-US" altLang="en-US" sz="1800"/>
              <a:t> </a:t>
            </a:r>
            <a:r>
              <a:rPr lang="en-US" altLang="en-US" sz="1800" b="1"/>
              <a:t>lungs &amp; skin</a:t>
            </a:r>
          </a:p>
          <a:p>
            <a:pPr eaLnBrk="1" hangingPunct="1">
              <a:buFontTx/>
              <a:buNone/>
            </a:pPr>
            <a:r>
              <a:rPr lang="en-US" altLang="en-US" sz="1800" b="1"/>
              <a:t>Excrete ammonia </a:t>
            </a:r>
            <a:r>
              <a:rPr lang="en-US" altLang="en-US" sz="1800" b="1">
                <a:sym typeface="Wingdings" panose="05000000000000000000" pitchFamily="2" charset="2"/>
              </a:rPr>
              <a:t></a:t>
            </a:r>
            <a:r>
              <a:rPr lang="en-US" altLang="en-US" sz="1800"/>
              <a:t> </a:t>
            </a:r>
            <a:r>
              <a:rPr lang="en-US" altLang="en-US" sz="1800" b="1"/>
              <a:t>excrete urea</a:t>
            </a:r>
          </a:p>
          <a:p>
            <a:pPr eaLnBrk="1" hangingPunct="1">
              <a:buFontTx/>
              <a:buNone/>
            </a:pPr>
            <a:r>
              <a:rPr lang="en-US" altLang="en-US" sz="1800" b="1"/>
              <a:t> (gills &amp; kidneys)           (kidneys)</a:t>
            </a:r>
          </a:p>
        </p:txBody>
      </p:sp>
      <p:pic>
        <p:nvPicPr>
          <p:cNvPr id="17412" name="Picture 4" descr="frog life cycl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0" y="1600200"/>
            <a:ext cx="3600450" cy="2852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078141" y="5794773"/>
            <a:ext cx="198644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chemeClr val="accent2"/>
                </a:solidFill>
              </a:rPr>
              <a:t>http://saczoo.com/3_kids/images</a:t>
            </a:r>
          </a:p>
        </p:txBody>
      </p:sp>
    </p:spTree>
    <p:extLst>
      <p:ext uri="{BB962C8B-B14F-4D97-AF65-F5344CB8AC3E}">
        <p14:creationId xmlns:p14="http://schemas.microsoft.com/office/powerpoint/2010/main" val="108878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605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3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9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leopard-fr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971551"/>
            <a:ext cx="131445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590551" y="552450"/>
            <a:ext cx="637222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3300" dirty="0" smtClean="0"/>
              <a:t>“Notes-May </a:t>
            </a:r>
            <a:r>
              <a:rPr lang="en-US" altLang="en-US" sz="3300" dirty="0"/>
              <a:t>9</a:t>
            </a:r>
            <a:r>
              <a:rPr lang="en-US" altLang="en-US" sz="3300" dirty="0" smtClean="0"/>
              <a:t>:”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3300" dirty="0" smtClean="0"/>
              <a:t>Write everything in red:</a:t>
            </a:r>
            <a:endParaRPr lang="en-US" altLang="en-US" sz="3300" dirty="0"/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590551" y="1912145"/>
            <a:ext cx="7410449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300" dirty="0">
                <a:solidFill>
                  <a:srgbClr val="FF0000"/>
                </a:solidFill>
              </a:rPr>
              <a:t>ventral-belly side:</a:t>
            </a:r>
          </a:p>
          <a:p>
            <a:pPr>
              <a:spcBef>
                <a:spcPct val="0"/>
              </a:spcBef>
            </a:pPr>
            <a:r>
              <a:rPr lang="en-US" altLang="en-US" sz="3300" dirty="0">
                <a:solidFill>
                  <a:srgbClr val="FF0000"/>
                </a:solidFill>
              </a:rPr>
              <a:t>dorsal-back side:</a:t>
            </a:r>
          </a:p>
          <a:p>
            <a:pPr>
              <a:spcBef>
                <a:spcPct val="0"/>
              </a:spcBef>
            </a:pPr>
            <a:r>
              <a:rPr lang="en-US" altLang="en-US" sz="3300" dirty="0">
                <a:solidFill>
                  <a:srgbClr val="FF0000"/>
                </a:solidFill>
              </a:rPr>
              <a:t>thumb pads:</a:t>
            </a:r>
          </a:p>
          <a:p>
            <a:pPr>
              <a:spcBef>
                <a:spcPct val="0"/>
              </a:spcBef>
            </a:pPr>
            <a:r>
              <a:rPr lang="en-US" altLang="en-US" sz="3300" dirty="0">
                <a:solidFill>
                  <a:srgbClr val="FF0000"/>
                </a:solidFill>
              </a:rPr>
              <a:t>4 digits-forelimb--- 5 digits-</a:t>
            </a:r>
            <a:r>
              <a:rPr lang="en-US" altLang="en-US" sz="3300" dirty="0" err="1">
                <a:solidFill>
                  <a:srgbClr val="FF0000"/>
                </a:solidFill>
              </a:rPr>
              <a:t>hindlimb</a:t>
            </a:r>
            <a:endParaRPr lang="en-US" altLang="en-US" sz="33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3300" dirty="0">
                <a:solidFill>
                  <a:srgbClr val="FF0000"/>
                </a:solidFill>
              </a:rPr>
              <a:t>no ribs:</a:t>
            </a:r>
          </a:p>
          <a:p>
            <a:pPr>
              <a:spcBef>
                <a:spcPct val="0"/>
              </a:spcBef>
            </a:pPr>
            <a:r>
              <a:rPr lang="en-US" altLang="en-US" sz="3300" dirty="0">
                <a:solidFill>
                  <a:srgbClr val="FF0000"/>
                </a:solidFill>
              </a:rPr>
              <a:t>nictitating membrane:</a:t>
            </a:r>
          </a:p>
          <a:p>
            <a:pPr>
              <a:spcBef>
                <a:spcPct val="0"/>
              </a:spcBef>
            </a:pPr>
            <a:r>
              <a:rPr lang="en-US" altLang="en-US" sz="3300" dirty="0">
                <a:solidFill>
                  <a:srgbClr val="FF0000"/>
                </a:solidFill>
              </a:rPr>
              <a:t>Tympanum:</a:t>
            </a:r>
          </a:p>
          <a:p>
            <a:pPr>
              <a:spcBef>
                <a:spcPct val="0"/>
              </a:spcBef>
            </a:pPr>
            <a:r>
              <a:rPr lang="en-US" altLang="en-US" sz="3300" dirty="0">
                <a:solidFill>
                  <a:srgbClr val="FF0000"/>
                </a:solidFill>
              </a:rPr>
              <a:t>mouth-tongue:</a:t>
            </a:r>
          </a:p>
        </p:txBody>
      </p:sp>
    </p:spTree>
    <p:extLst>
      <p:ext uri="{BB962C8B-B14F-4D97-AF65-F5344CB8AC3E}">
        <p14:creationId xmlns:p14="http://schemas.microsoft.com/office/powerpoint/2010/main" val="211004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leopard-fr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971551"/>
            <a:ext cx="131445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390650" y="514350"/>
            <a:ext cx="428625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300" dirty="0"/>
              <a:t>Continue writing on “Notes:”</a:t>
            </a:r>
            <a:endParaRPr lang="en-US" altLang="en-US" sz="3300" dirty="0">
              <a:solidFill>
                <a:srgbClr val="FF0000"/>
              </a:solidFill>
            </a:endParaRP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523875" y="1912144"/>
            <a:ext cx="747712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300" dirty="0">
                <a:solidFill>
                  <a:srgbClr val="FF0000"/>
                </a:solidFill>
              </a:rPr>
              <a:t>Eustachian tube:</a:t>
            </a:r>
          </a:p>
          <a:p>
            <a:pPr>
              <a:spcBef>
                <a:spcPct val="0"/>
              </a:spcBef>
            </a:pPr>
            <a:r>
              <a:rPr lang="en-US" altLang="en-US" sz="3300" dirty="0">
                <a:solidFill>
                  <a:srgbClr val="FF0000"/>
                </a:solidFill>
              </a:rPr>
              <a:t>maxillary teeth:</a:t>
            </a:r>
          </a:p>
          <a:p>
            <a:pPr>
              <a:spcBef>
                <a:spcPct val="0"/>
              </a:spcBef>
            </a:pPr>
            <a:r>
              <a:rPr lang="en-US" altLang="en-US" sz="3300" dirty="0" err="1">
                <a:solidFill>
                  <a:srgbClr val="FF0000"/>
                </a:solidFill>
              </a:rPr>
              <a:t>vomerine</a:t>
            </a:r>
            <a:r>
              <a:rPr lang="en-US" altLang="en-US" sz="3300" dirty="0">
                <a:solidFill>
                  <a:srgbClr val="FF0000"/>
                </a:solidFill>
              </a:rPr>
              <a:t> teeth:</a:t>
            </a:r>
          </a:p>
          <a:p>
            <a:pPr>
              <a:spcBef>
                <a:spcPct val="0"/>
              </a:spcBef>
            </a:pPr>
            <a:r>
              <a:rPr lang="en-US" altLang="en-US" sz="3300" dirty="0">
                <a:solidFill>
                  <a:srgbClr val="FF0000"/>
                </a:solidFill>
              </a:rPr>
              <a:t>Glottis:</a:t>
            </a:r>
          </a:p>
          <a:p>
            <a:pPr>
              <a:spcBef>
                <a:spcPct val="0"/>
              </a:spcBef>
            </a:pPr>
            <a:r>
              <a:rPr lang="en-US" altLang="en-US" sz="3300" dirty="0">
                <a:solidFill>
                  <a:srgbClr val="FF0000"/>
                </a:solidFill>
              </a:rPr>
              <a:t>eye bulges:</a:t>
            </a:r>
          </a:p>
          <a:p>
            <a:pPr>
              <a:spcBef>
                <a:spcPct val="0"/>
              </a:spcBef>
            </a:pPr>
            <a:r>
              <a:rPr lang="en-US" altLang="en-US" sz="3300" dirty="0">
                <a:solidFill>
                  <a:srgbClr val="FF0000"/>
                </a:solidFill>
              </a:rPr>
              <a:t>Gullet:</a:t>
            </a:r>
          </a:p>
        </p:txBody>
      </p:sp>
    </p:spTree>
    <p:extLst>
      <p:ext uri="{BB962C8B-B14F-4D97-AF65-F5344CB8AC3E}">
        <p14:creationId xmlns:p14="http://schemas.microsoft.com/office/powerpoint/2010/main" val="371662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57550" y="971550"/>
            <a:ext cx="2400300" cy="857250"/>
          </a:xfrm>
        </p:spPr>
        <p:txBody>
          <a:bodyPr/>
          <a:lstStyle/>
          <a:p>
            <a:pPr algn="l" eaLnBrk="1" hangingPunct="1"/>
            <a:r>
              <a:rPr lang="en-US" altLang="en-US" sz="5400" u="sng"/>
              <a:t>FROG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143000" y="1371600"/>
            <a:ext cx="6858000" cy="46291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altLang="en-US" sz="2700" b="1"/>
              <a:t>							    </a:t>
            </a:r>
            <a:r>
              <a:rPr lang="en-US" altLang="en-US" b="1"/>
              <a:t>LATIN meaning</a:t>
            </a:r>
          </a:p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KINGDOM  _____________ </a:t>
            </a:r>
          </a:p>
          <a:p>
            <a:pPr eaLnBrk="1" hangingPunct="1">
              <a:buFontTx/>
              <a:buNone/>
            </a:pPr>
            <a:endParaRPr lang="en-US" altLang="en-US" b="1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PHYLUM ____________________________</a:t>
            </a:r>
          </a:p>
          <a:p>
            <a:pPr eaLnBrk="1" hangingPunct="1">
              <a:buFontTx/>
              <a:buNone/>
            </a:pPr>
            <a:endParaRPr lang="en-US" altLang="en-US" b="1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CLASS  ___________________________</a:t>
            </a:r>
          </a:p>
          <a:p>
            <a:pPr eaLnBrk="1" hangingPunct="1">
              <a:buFontTx/>
              <a:buNone/>
            </a:pPr>
            <a:endParaRPr lang="en-US" altLang="en-US" b="1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ORDER  _______________________________</a:t>
            </a:r>
          </a:p>
          <a:p>
            <a:pPr eaLnBrk="1" hangingPunct="1">
              <a:buFontTx/>
              <a:buNone/>
            </a:pPr>
            <a:endParaRPr lang="en-US" altLang="en-US" b="1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FAMILY _____________________________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028950" y="1771651"/>
            <a:ext cx="221246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</a:rPr>
              <a:t>ANIMALIA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2730105" y="2571751"/>
            <a:ext cx="23702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</a:rPr>
              <a:t>CHORDATA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3176589" y="3429001"/>
            <a:ext cx="43745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</a:rPr>
              <a:t>AMPHIBIA “double life”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2502695" y="4283869"/>
            <a:ext cx="421102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</a:rPr>
              <a:t>ANURA “without a tail”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571751" y="5257800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2559845" y="5141119"/>
            <a:ext cx="155202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</a:rPr>
              <a:t>Ranidae</a:t>
            </a:r>
          </a:p>
        </p:txBody>
      </p:sp>
    </p:spTree>
    <p:extLst>
      <p:ext uri="{BB962C8B-B14F-4D97-AF65-F5344CB8AC3E}">
        <p14:creationId xmlns:p14="http://schemas.microsoft.com/office/powerpoint/2010/main" val="362190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utoUpdateAnimBg="0"/>
      <p:bldP spid="46085" grpId="0" autoUpdateAnimBg="0"/>
      <p:bldP spid="46086" grpId="0" autoUpdateAnimBg="0"/>
      <p:bldP spid="46087" grpId="0" autoUpdateAnimBg="0"/>
      <p:bldP spid="4608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485900" y="4194572"/>
            <a:ext cx="3267075" cy="12573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10244" name="Picture 4" descr="invertebr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771650"/>
            <a:ext cx="66865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39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7" name="Picture 3" descr="amphi orders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0" y="1085851"/>
            <a:ext cx="6172200" cy="35647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4" descr="caecel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4629151"/>
            <a:ext cx="1485900" cy="111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fr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3"/>
          <a:stretch>
            <a:fillRect/>
          </a:stretch>
        </p:blipFill>
        <p:spPr bwMode="auto">
          <a:xfrm>
            <a:off x="1543050" y="4457701"/>
            <a:ext cx="1657350" cy="102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143000" y="5462469"/>
            <a:ext cx="43524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chemeClr val="accent2"/>
                </a:solidFill>
              </a:rPr>
              <a:t>http://users.erols.com/jkimball.ma.ultranet/BiologyPages/V/Vertebrates.html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chemeClr val="accent2"/>
                </a:solidFill>
              </a:rPr>
              <a:t>http://www.spekulantenguide.de/gifs/salamanderw.jpg</a:t>
            </a:r>
          </a:p>
        </p:txBody>
      </p:sp>
      <p:pic>
        <p:nvPicPr>
          <p:cNvPr id="11271" name="Picture 7" descr="salamander2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2" b="26591"/>
          <a:stretch>
            <a:fillRect/>
          </a:stretch>
        </p:blipFill>
        <p:spPr bwMode="auto">
          <a:xfrm>
            <a:off x="3771900" y="4400550"/>
            <a:ext cx="16002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26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14450" y="1028700"/>
            <a:ext cx="668655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smtClean="0"/>
              <a:t>AMPHIBIAN </a:t>
            </a:r>
            <a:r>
              <a:rPr lang="en-US" altLang="en-US" b="1" u="sng" smtClean="0"/>
              <a:t>CHARACTERISTICS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750" y="1885950"/>
            <a:ext cx="6457950" cy="35433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b="1" smtClean="0"/>
              <a:t>Moist, thin skin without scales</a:t>
            </a:r>
          </a:p>
          <a:p>
            <a:pPr eaLnBrk="1" hangingPunct="1">
              <a:buFontTx/>
              <a:buNone/>
            </a:pPr>
            <a:r>
              <a:rPr lang="en-US" altLang="en-US" b="1" smtClean="0"/>
              <a:t>Aquatic larva changes to terrestrial adult</a:t>
            </a:r>
          </a:p>
          <a:p>
            <a:pPr eaLnBrk="1" hangingPunct="1">
              <a:buFontTx/>
              <a:buNone/>
            </a:pPr>
            <a:r>
              <a:rPr lang="en-US" altLang="en-US" b="1" smtClean="0"/>
              <a:t>Feet without claws</a:t>
            </a:r>
          </a:p>
          <a:p>
            <a:pPr eaLnBrk="1" hangingPunct="1">
              <a:buFontTx/>
              <a:buNone/>
            </a:pPr>
            <a:r>
              <a:rPr lang="en-US" altLang="en-US" b="1" smtClean="0"/>
              <a:t>Respiration with gills, lungs, skin, mouth</a:t>
            </a:r>
          </a:p>
          <a:p>
            <a:pPr eaLnBrk="1" hangingPunct="1">
              <a:buFontTx/>
              <a:buNone/>
            </a:pPr>
            <a:r>
              <a:rPr lang="en-US" altLang="en-US" b="1" smtClean="0"/>
              <a:t>Closed 2 loop circulation</a:t>
            </a:r>
          </a:p>
          <a:p>
            <a:pPr eaLnBrk="1" hangingPunct="1">
              <a:buFontTx/>
              <a:buNone/>
            </a:pPr>
            <a:r>
              <a:rPr lang="en-US" altLang="en-US" b="1" smtClean="0"/>
              <a:t>Ectothermic (cold blooded)</a:t>
            </a:r>
          </a:p>
          <a:p>
            <a:pPr eaLnBrk="1" hangingPunct="1">
              <a:buFontTx/>
              <a:buNone/>
            </a:pPr>
            <a:r>
              <a:rPr lang="en-US" altLang="en-US" b="1" smtClean="0"/>
              <a:t>Eggs without shells or multicellular membranes</a:t>
            </a:r>
          </a:p>
        </p:txBody>
      </p:sp>
    </p:spTree>
    <p:extLst>
      <p:ext uri="{BB962C8B-B14F-4D97-AF65-F5344CB8AC3E}">
        <p14:creationId xmlns:p14="http://schemas.microsoft.com/office/powerpoint/2010/main" val="284368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1186</TotalTime>
  <Words>226</Words>
  <Application>Microsoft Office PowerPoint</Application>
  <PresentationFormat>On-screen Show (4:3)</PresentationFormat>
  <Paragraphs>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FROG</vt:lpstr>
      <vt:lpstr>PowerPoint Presentation</vt:lpstr>
      <vt:lpstr>PowerPoint Presentation</vt:lpstr>
      <vt:lpstr>AMPHIBIAN CHARACTERISTICS</vt:lpstr>
      <vt:lpstr>FROGS</vt:lpstr>
      <vt:lpstr>PowerPoint Presentation</vt:lpstr>
      <vt:lpstr>ECTOTHERMIC “cold blooded”</vt:lpstr>
      <vt:lpstr>HIBERNATION/ ESTIVATION</vt:lpstr>
      <vt:lpstr>INDIRECT DEVELOPMENT</vt:lpstr>
    </vt:vector>
  </TitlesOfParts>
  <Company>Medford School District 549c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 Plankenhorn</dc:creator>
  <cp:lastModifiedBy>Becky Plankenhorn</cp:lastModifiedBy>
  <cp:revision>5</cp:revision>
  <cp:lastPrinted>2014-05-08T22:14:28Z</cp:lastPrinted>
  <dcterms:created xsi:type="dcterms:W3CDTF">2014-05-08T19:43:21Z</dcterms:created>
  <dcterms:modified xsi:type="dcterms:W3CDTF">2014-05-09T15:29:44Z</dcterms:modified>
</cp:coreProperties>
</file>